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0"/>
  </p:notesMasterIdLst>
  <p:sldIdLst>
    <p:sldId id="294" r:id="rId2"/>
    <p:sldId id="295" r:id="rId3"/>
    <p:sldId id="296" r:id="rId4"/>
    <p:sldId id="297" r:id="rId5"/>
    <p:sldId id="298" r:id="rId6"/>
    <p:sldId id="299" r:id="rId7"/>
    <p:sldId id="301" r:id="rId8"/>
    <p:sldId id="302" r:id="rId9"/>
    <p:sldId id="300" r:id="rId10"/>
    <p:sldId id="303" r:id="rId11"/>
    <p:sldId id="304" r:id="rId12"/>
    <p:sldId id="306" r:id="rId13"/>
    <p:sldId id="308" r:id="rId14"/>
    <p:sldId id="309" r:id="rId15"/>
    <p:sldId id="310" r:id="rId16"/>
    <p:sldId id="311" r:id="rId17"/>
    <p:sldId id="312" r:id="rId18"/>
    <p:sldId id="31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209" autoAdjust="0"/>
  </p:normalViewPr>
  <p:slideViewPr>
    <p:cSldViewPr snapToGrid="0">
      <p:cViewPr varScale="1">
        <p:scale>
          <a:sx n="63" d="100"/>
          <a:sy n="63" d="100"/>
        </p:scale>
        <p:origin x="14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B616F3-E5D5-4C75-8AC8-473F3DA020A7}" type="datetimeFigureOut">
              <a:rPr lang="ro-RO" smtClean="0"/>
              <a:t>12.07.2023</a:t>
            </a:fld>
            <a:endParaRPr lang="ro-RO"/>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5AED52-0BDB-4431-BFD9-90BCCA5B0D58}" type="slidenum">
              <a:rPr lang="ro-RO" smtClean="0"/>
              <a:t>‹#›</a:t>
            </a:fld>
            <a:endParaRPr lang="ro-RO"/>
          </a:p>
        </p:txBody>
      </p:sp>
    </p:spTree>
    <p:extLst>
      <p:ext uri="{BB962C8B-B14F-4D97-AF65-F5344CB8AC3E}">
        <p14:creationId xmlns:p14="http://schemas.microsoft.com/office/powerpoint/2010/main" val="1108126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Bună ziua, stimată comisie!</a:t>
            </a:r>
          </a:p>
          <a:p>
            <a:r>
              <a:rPr lang="ro-RO" dirty="0"/>
              <a:t>Mă numesc </a:t>
            </a:r>
            <a:r>
              <a:rPr lang="ro-RO" dirty="0" err="1"/>
              <a:t>Bănățan</a:t>
            </a:r>
            <a:r>
              <a:rPr lang="ro-RO" dirty="0"/>
              <a:t> Petru-Florin, și cu permisiunea dumneavoastră aș dori să încep susținerea lucrării de diplomă.</a:t>
            </a:r>
          </a:p>
          <a:p>
            <a:r>
              <a:rPr lang="ro-RO" dirty="0"/>
              <a:t>Tema pe care am abordat-o pentru această susținere este </a:t>
            </a:r>
            <a:r>
              <a:rPr lang="en-US" dirty="0"/>
              <a:t>“STUDII </a:t>
            </a:r>
            <a:r>
              <a:rPr lang="ro-RO" dirty="0"/>
              <a:t>ȘI CERCETĂRI PRIVIND ROBOȚI MOBILI PENTRU INSPECȚIA ȘI EXPLOATAREA INTERIORULUI ȚEVILOR</a:t>
            </a:r>
            <a:r>
              <a:rPr lang="en-US" dirty="0"/>
              <a:t>“</a:t>
            </a:r>
            <a:r>
              <a:rPr lang="ro-RO" dirty="0"/>
              <a:t>, sub atenta îndrumare a domnului profesor Mihai Olimpiu TĂTAR.</a:t>
            </a:r>
          </a:p>
        </p:txBody>
      </p:sp>
      <p:sp>
        <p:nvSpPr>
          <p:cNvPr id="4" name="Substituent număr diapozitiv 3"/>
          <p:cNvSpPr>
            <a:spLocks noGrp="1"/>
          </p:cNvSpPr>
          <p:nvPr>
            <p:ph type="sldNum" sz="quarter" idx="5"/>
          </p:nvPr>
        </p:nvSpPr>
        <p:spPr/>
        <p:txBody>
          <a:bodyPr/>
          <a:lstStyle/>
          <a:p>
            <a:fld id="{425AED52-0BDB-4431-BFD9-90BCCA5B0D58}" type="slidenum">
              <a:rPr lang="ro-RO" smtClean="0"/>
              <a:t>1</a:t>
            </a:fld>
            <a:endParaRPr lang="ro-RO"/>
          </a:p>
        </p:txBody>
      </p:sp>
    </p:spTree>
    <p:extLst>
      <p:ext uri="{BB962C8B-B14F-4D97-AF65-F5344CB8AC3E}">
        <p14:creationId xmlns:p14="http://schemas.microsoft.com/office/powerpoint/2010/main" val="3910854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Pentru realizarea componentei electrice s-au dezvoltat două circuite care vor comunica între ele cu ajutorul modulelor de comunicare HC12. Un circuit se va monta pe robot asigurând funcționarea acestuia în parametrii optimi, iar celălalt circuit se va conecta la PC pe care îl va utiliza factorul uman prin intermediul unui joystick. Programarea acestor circuite s-a realizat în softul </a:t>
            </a:r>
            <a:r>
              <a:rPr lang="ro-RO" dirty="0" err="1"/>
              <a:t>Arduino</a:t>
            </a:r>
            <a:r>
              <a:rPr lang="ro-RO" dirty="0"/>
              <a:t> IDE. </a:t>
            </a:r>
          </a:p>
        </p:txBody>
      </p:sp>
      <p:sp>
        <p:nvSpPr>
          <p:cNvPr id="4" name="Substituent număr diapozitiv 3"/>
          <p:cNvSpPr>
            <a:spLocks noGrp="1"/>
          </p:cNvSpPr>
          <p:nvPr>
            <p:ph type="sldNum" sz="quarter" idx="5"/>
          </p:nvPr>
        </p:nvSpPr>
        <p:spPr/>
        <p:txBody>
          <a:bodyPr/>
          <a:lstStyle/>
          <a:p>
            <a:fld id="{425AED52-0BDB-4431-BFD9-90BCCA5B0D58}" type="slidenum">
              <a:rPr lang="ro-RO" smtClean="0"/>
              <a:t>10</a:t>
            </a:fld>
            <a:endParaRPr lang="ro-RO"/>
          </a:p>
        </p:txBody>
      </p:sp>
    </p:spTree>
    <p:extLst>
      <p:ext uri="{BB962C8B-B14F-4D97-AF65-F5344CB8AC3E}">
        <p14:creationId xmlns:p14="http://schemas.microsoft.com/office/powerpoint/2010/main" val="321869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Pentru a demonstra funcționalitatea circuitelor electrice, am realizat o testare a acestora. Astfel, în videoclipul prezentat se observă funcționarea robotului în exteriorul țevii. </a:t>
            </a:r>
          </a:p>
        </p:txBody>
      </p:sp>
      <p:sp>
        <p:nvSpPr>
          <p:cNvPr id="4" name="Substituent număr diapozitiv 3"/>
          <p:cNvSpPr>
            <a:spLocks noGrp="1"/>
          </p:cNvSpPr>
          <p:nvPr>
            <p:ph type="sldNum" sz="quarter" idx="5"/>
          </p:nvPr>
        </p:nvSpPr>
        <p:spPr/>
        <p:txBody>
          <a:bodyPr/>
          <a:lstStyle/>
          <a:p>
            <a:fld id="{425AED52-0BDB-4431-BFD9-90BCCA5B0D58}" type="slidenum">
              <a:rPr lang="ro-RO" smtClean="0"/>
              <a:t>11</a:t>
            </a:fld>
            <a:endParaRPr lang="ro-RO"/>
          </a:p>
        </p:txBody>
      </p:sp>
    </p:spTree>
    <p:extLst>
      <p:ext uri="{BB962C8B-B14F-4D97-AF65-F5344CB8AC3E}">
        <p14:creationId xmlns:p14="http://schemas.microsoft.com/office/powerpoint/2010/main" val="387835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Realizarea practică a robotului pentru inspecția interioară a țevilor s-a efectuat după modelul 3D realizat in </a:t>
            </a:r>
            <a:r>
              <a:rPr lang="ro-RO" dirty="0" err="1"/>
              <a:t>SolidWorks</a:t>
            </a:r>
            <a:r>
              <a:rPr lang="ro-RO" dirty="0"/>
              <a:t>. Pentru efectuarea pieselor necesare am folosit oțel inoxidabil  pentru axul central și arbori roților, aluminiu, pentru majoritatea elementelor, și PLA pentru flanșele roților și roțile dințate cilindrice.</a:t>
            </a:r>
          </a:p>
        </p:txBody>
      </p:sp>
      <p:sp>
        <p:nvSpPr>
          <p:cNvPr id="4" name="Substituent număr diapozitiv 3"/>
          <p:cNvSpPr>
            <a:spLocks noGrp="1"/>
          </p:cNvSpPr>
          <p:nvPr>
            <p:ph type="sldNum" sz="quarter" idx="5"/>
          </p:nvPr>
        </p:nvSpPr>
        <p:spPr/>
        <p:txBody>
          <a:bodyPr/>
          <a:lstStyle/>
          <a:p>
            <a:fld id="{425AED52-0BDB-4431-BFD9-90BCCA5B0D58}" type="slidenum">
              <a:rPr lang="ro-RO" smtClean="0"/>
              <a:t>12</a:t>
            </a:fld>
            <a:endParaRPr lang="ro-RO"/>
          </a:p>
        </p:txBody>
      </p:sp>
    </p:spTree>
    <p:extLst>
      <p:ext uri="{BB962C8B-B14F-4D97-AF65-F5344CB8AC3E}">
        <p14:creationId xmlns:p14="http://schemas.microsoft.com/office/powerpoint/2010/main" val="4294203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Am realizat testarea robotului într-o conducta de canalizare de diametru 300 mm. În urma acestei testări, se observa ca viteza robotului s-a diminuat datorita forțelor de frecare ce apar între unitățile de locomoție și peretele țevii. Pe lângă testarea robotului  am prezentat și interfață camerei video. Pentru a se realiza un proces de inspecție îmbunătățit s-a atașat pe robot și o sursa de lumină reprezentata de un inel luminos cu 16 </a:t>
            </a:r>
            <a:r>
              <a:rPr lang="ro-RO" dirty="0" err="1"/>
              <a:t>NeoPixeli</a:t>
            </a:r>
            <a:r>
              <a:rPr lang="ro-RO" dirty="0"/>
              <a:t>.</a:t>
            </a:r>
          </a:p>
        </p:txBody>
      </p:sp>
      <p:sp>
        <p:nvSpPr>
          <p:cNvPr id="4" name="Substituent număr diapozitiv 3"/>
          <p:cNvSpPr>
            <a:spLocks noGrp="1"/>
          </p:cNvSpPr>
          <p:nvPr>
            <p:ph type="sldNum" sz="quarter" idx="5"/>
          </p:nvPr>
        </p:nvSpPr>
        <p:spPr/>
        <p:txBody>
          <a:bodyPr/>
          <a:lstStyle/>
          <a:p>
            <a:fld id="{425AED52-0BDB-4431-BFD9-90BCCA5B0D58}" type="slidenum">
              <a:rPr lang="ro-RO" smtClean="0"/>
              <a:t>13</a:t>
            </a:fld>
            <a:endParaRPr lang="ro-RO"/>
          </a:p>
        </p:txBody>
      </p:sp>
    </p:spTree>
    <p:extLst>
      <p:ext uri="{BB962C8B-B14F-4D97-AF65-F5344CB8AC3E}">
        <p14:creationId xmlns:p14="http://schemas.microsoft.com/office/powerpoint/2010/main" val="2873853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Direcțiile de cercetare ale acestei lucrări sunt: </a:t>
            </a:r>
          </a:p>
          <a:p>
            <a:r>
              <a:rPr lang="ro-RO" dirty="0"/>
              <a:t>Achiziționarea unor motoare mai puternice</a:t>
            </a:r>
          </a:p>
          <a:p>
            <a:r>
              <a:rPr lang="ro-RO" dirty="0"/>
              <a:t>Realizarea unei carcase ermetice pentru partea electrică</a:t>
            </a:r>
          </a:p>
          <a:p>
            <a:r>
              <a:rPr lang="ro-RO" dirty="0"/>
              <a:t>Realizarea unui nou sistem de adaptare</a:t>
            </a:r>
          </a:p>
          <a:p>
            <a:r>
              <a:rPr lang="ro-RO" dirty="0"/>
              <a:t>Simplificarea sistemului de transmisie</a:t>
            </a:r>
          </a:p>
        </p:txBody>
      </p:sp>
      <p:sp>
        <p:nvSpPr>
          <p:cNvPr id="4" name="Substituent număr diapozitiv 3"/>
          <p:cNvSpPr>
            <a:spLocks noGrp="1"/>
          </p:cNvSpPr>
          <p:nvPr>
            <p:ph type="sldNum" sz="quarter" idx="5"/>
          </p:nvPr>
        </p:nvSpPr>
        <p:spPr/>
        <p:txBody>
          <a:bodyPr/>
          <a:lstStyle/>
          <a:p>
            <a:fld id="{425AED52-0BDB-4431-BFD9-90BCCA5B0D58}" type="slidenum">
              <a:rPr lang="ro-RO" smtClean="0"/>
              <a:t>15</a:t>
            </a:fld>
            <a:endParaRPr lang="ro-RO"/>
          </a:p>
        </p:txBody>
      </p:sp>
    </p:spTree>
    <p:extLst>
      <p:ext uri="{BB962C8B-B14F-4D97-AF65-F5344CB8AC3E}">
        <p14:creationId xmlns:p14="http://schemas.microsoft.com/office/powerpoint/2010/main" val="3010103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Din multitudinea de surse bibliografice pe care le-am abordat, cele mai selective sunt prezentate în acest</a:t>
            </a:r>
            <a:r>
              <a:rPr lang="en-US" dirty="0"/>
              <a:t> slide.</a:t>
            </a:r>
            <a:endParaRPr lang="ro-RO" dirty="0"/>
          </a:p>
        </p:txBody>
      </p:sp>
      <p:sp>
        <p:nvSpPr>
          <p:cNvPr id="4" name="Substituent număr diapozitiv 3"/>
          <p:cNvSpPr>
            <a:spLocks noGrp="1"/>
          </p:cNvSpPr>
          <p:nvPr>
            <p:ph type="sldNum" sz="quarter" idx="5"/>
          </p:nvPr>
        </p:nvSpPr>
        <p:spPr/>
        <p:txBody>
          <a:bodyPr/>
          <a:lstStyle/>
          <a:p>
            <a:fld id="{425AED52-0BDB-4431-BFD9-90BCCA5B0D58}" type="slidenum">
              <a:rPr lang="ro-RO" smtClean="0"/>
              <a:t>16</a:t>
            </a:fld>
            <a:endParaRPr lang="ro-RO"/>
          </a:p>
        </p:txBody>
      </p:sp>
    </p:spTree>
    <p:extLst>
      <p:ext uri="{BB962C8B-B14F-4D97-AF65-F5344CB8AC3E}">
        <p14:creationId xmlns:p14="http://schemas.microsoft.com/office/powerpoint/2010/main" val="730734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Din multitudinea de surse bibliografice pe care le-am abordat, cele mai selective sunt prezentate în acest </a:t>
            </a:r>
            <a:r>
              <a:rPr lang="ro-RO" dirty="0" err="1"/>
              <a:t>slide</a:t>
            </a:r>
            <a:endParaRPr lang="ro-RO" dirty="0"/>
          </a:p>
        </p:txBody>
      </p:sp>
      <p:sp>
        <p:nvSpPr>
          <p:cNvPr id="4" name="Substituent număr diapozitiv 3"/>
          <p:cNvSpPr>
            <a:spLocks noGrp="1"/>
          </p:cNvSpPr>
          <p:nvPr>
            <p:ph type="sldNum" sz="quarter" idx="5"/>
          </p:nvPr>
        </p:nvSpPr>
        <p:spPr/>
        <p:txBody>
          <a:bodyPr/>
          <a:lstStyle/>
          <a:p>
            <a:fld id="{425AED52-0BDB-4431-BFD9-90BCCA5B0D58}" type="slidenum">
              <a:rPr lang="ro-RO" smtClean="0"/>
              <a:t>17</a:t>
            </a:fld>
            <a:endParaRPr lang="ro-RO"/>
          </a:p>
        </p:txBody>
      </p:sp>
    </p:spTree>
    <p:extLst>
      <p:ext uri="{BB962C8B-B14F-4D97-AF65-F5344CB8AC3E}">
        <p14:creationId xmlns:p14="http://schemas.microsoft.com/office/powerpoint/2010/main" val="3448263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Pentru început am realizat un cuprins în care sunt evidențiate aspectele importante ale acestei lucrări, dar și pași pe care i-am parcurs pentru realizarea practică a unui prototip.</a:t>
            </a:r>
          </a:p>
        </p:txBody>
      </p:sp>
      <p:sp>
        <p:nvSpPr>
          <p:cNvPr id="4" name="Substituent număr diapozitiv 3"/>
          <p:cNvSpPr>
            <a:spLocks noGrp="1"/>
          </p:cNvSpPr>
          <p:nvPr>
            <p:ph type="sldNum" sz="quarter" idx="5"/>
          </p:nvPr>
        </p:nvSpPr>
        <p:spPr/>
        <p:txBody>
          <a:bodyPr/>
          <a:lstStyle/>
          <a:p>
            <a:fld id="{425AED52-0BDB-4431-BFD9-90BCCA5B0D58}" type="slidenum">
              <a:rPr lang="ro-RO" smtClean="0"/>
              <a:t>2</a:t>
            </a:fld>
            <a:endParaRPr lang="ro-RO"/>
          </a:p>
        </p:txBody>
      </p:sp>
    </p:spTree>
    <p:extLst>
      <p:ext uri="{BB962C8B-B14F-4D97-AF65-F5344CB8AC3E}">
        <p14:creationId xmlns:p14="http://schemas.microsoft.com/office/powerpoint/2010/main" val="2586966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Pentru a-mi forma o imagine de ansamblu asupra temei, am realizat o clasificare multicriterială a roboților pentru inspecția interioară a țevilor, în care evidențiez cele 4 tipuri de criterii: autonomie, forma structurii robotizate, fluidul transportat în conductă și locomoție.</a:t>
            </a:r>
          </a:p>
        </p:txBody>
      </p:sp>
      <p:sp>
        <p:nvSpPr>
          <p:cNvPr id="4" name="Substituent număr diapozitiv 3"/>
          <p:cNvSpPr>
            <a:spLocks noGrp="1"/>
          </p:cNvSpPr>
          <p:nvPr>
            <p:ph type="sldNum" sz="quarter" idx="5"/>
          </p:nvPr>
        </p:nvSpPr>
        <p:spPr/>
        <p:txBody>
          <a:bodyPr/>
          <a:lstStyle/>
          <a:p>
            <a:fld id="{425AED52-0BDB-4431-BFD9-90BCCA5B0D58}" type="slidenum">
              <a:rPr lang="ro-RO" smtClean="0"/>
              <a:t>3</a:t>
            </a:fld>
            <a:endParaRPr lang="ro-RO"/>
          </a:p>
        </p:txBody>
      </p:sp>
    </p:spTree>
    <p:extLst>
      <p:ext uri="{BB962C8B-B14F-4D97-AF65-F5344CB8AC3E}">
        <p14:creationId xmlns:p14="http://schemas.microsoft.com/office/powerpoint/2010/main" val="180755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Un aspect caracteristic al roboților mobili pentru inspecția interioară a țevilor îl reprezintă utilizarea mecanismelor de adaptare, acestea putând fi acționate pasiv sau activ. </a:t>
            </a:r>
          </a:p>
          <a:p>
            <a:r>
              <a:rPr lang="ro-RO" dirty="0"/>
              <a:t>Pentru exemplificare voi prezenta câteva variante de sisteme de adaptare ale diferiților roboți.</a:t>
            </a:r>
          </a:p>
          <a:p>
            <a:r>
              <a:rPr lang="ro-RO" dirty="0"/>
              <a:t>În figura 1 este prezentat un robot pentru inspecția interioară a țevilor cu sistem de adaptare pasiv și activ, mecanismul care stă la baza acestuia fiind piston-manivelă</a:t>
            </a:r>
          </a:p>
          <a:p>
            <a:r>
              <a:rPr lang="ro-RO" dirty="0"/>
              <a:t>În figura 2 este prezentat robotul MRINSPECT I care utilizează un sistem de adaptare pasiv cu arcuri elicoidale.</a:t>
            </a:r>
          </a:p>
          <a:p>
            <a:r>
              <a:rPr lang="ro-RO" dirty="0"/>
              <a:t>În figura 3 este ilustrat robotul MRIT-1 cu sistem de adaptare pasiv, fiind reprezentat de un mecanism pantograf.</a:t>
            </a:r>
          </a:p>
          <a:p>
            <a:r>
              <a:rPr lang="ro-RO" dirty="0"/>
              <a:t>În figura 4 este prezentat un robot de inspecție pentru conducte de dimensiuni mari si sistem de adaptare activ.</a:t>
            </a:r>
          </a:p>
        </p:txBody>
      </p:sp>
      <p:sp>
        <p:nvSpPr>
          <p:cNvPr id="4" name="Substituent număr diapozitiv 3"/>
          <p:cNvSpPr>
            <a:spLocks noGrp="1"/>
          </p:cNvSpPr>
          <p:nvPr>
            <p:ph type="sldNum" sz="quarter" idx="5"/>
          </p:nvPr>
        </p:nvSpPr>
        <p:spPr/>
        <p:txBody>
          <a:bodyPr/>
          <a:lstStyle/>
          <a:p>
            <a:fld id="{425AED52-0BDB-4431-BFD9-90BCCA5B0D58}" type="slidenum">
              <a:rPr lang="ro-RO" smtClean="0"/>
              <a:t>4</a:t>
            </a:fld>
            <a:endParaRPr lang="ro-RO"/>
          </a:p>
        </p:txBody>
      </p:sp>
    </p:spTree>
    <p:extLst>
      <p:ext uri="{BB962C8B-B14F-4D97-AF65-F5344CB8AC3E}">
        <p14:creationId xmlns:p14="http://schemas.microsoft.com/office/powerpoint/2010/main" val="2520440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Următoarea etapă pentru elaborarea proiectului de diplomă este proiectarea variantelor constructive.</a:t>
            </a:r>
          </a:p>
          <a:p>
            <a:r>
              <a:rPr lang="ro-RO" dirty="0"/>
              <a:t>Prima variantă constructivă propusă este reprezentată în Figura 5, aceasta fiind prevăzută cu un sistem de adaptare pasiv alcătuit din două arcuri elicoidale. Un aspect important al acestui robot este calculul diametrelor în care acesta poate funcționa optim. Conform figurii 6 și a catalogului de țevi al producătorului DIRECT_LINE_INOX, robotul are capacitatea de a parcurge o gamă largă de diametre cuprinse între 273 mm și 406,4 mm.</a:t>
            </a:r>
          </a:p>
        </p:txBody>
      </p:sp>
      <p:sp>
        <p:nvSpPr>
          <p:cNvPr id="4" name="Substituent număr diapozitiv 3"/>
          <p:cNvSpPr>
            <a:spLocks noGrp="1"/>
          </p:cNvSpPr>
          <p:nvPr>
            <p:ph type="sldNum" sz="quarter" idx="5"/>
          </p:nvPr>
        </p:nvSpPr>
        <p:spPr/>
        <p:txBody>
          <a:bodyPr/>
          <a:lstStyle/>
          <a:p>
            <a:fld id="{425AED52-0BDB-4431-BFD9-90BCCA5B0D58}" type="slidenum">
              <a:rPr lang="ro-RO" smtClean="0"/>
              <a:t>5</a:t>
            </a:fld>
            <a:endParaRPr lang="ro-RO"/>
          </a:p>
        </p:txBody>
      </p:sp>
    </p:spTree>
    <p:extLst>
      <p:ext uri="{BB962C8B-B14F-4D97-AF65-F5344CB8AC3E}">
        <p14:creationId xmlns:p14="http://schemas.microsoft.com/office/powerpoint/2010/main" val="195163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A doua variantă constructivă este prezentată în figura 7, având un sistem de adaptare pasiv. </a:t>
            </a:r>
            <a:r>
              <a:rPr lang="ro-RO" sz="1800" dirty="0">
                <a:solidFill>
                  <a:srgbClr val="000000"/>
                </a:solidFill>
                <a:effectLst/>
                <a:latin typeface="Times New Roman" panose="02020603050405020304" pitchFamily="18" charset="0"/>
                <a:ea typeface="Calibri" panose="020F0502020204030204" pitchFamily="34" charset="0"/>
              </a:rPr>
              <a:t>Acest robot folosește un mecanism de adaptare combinat din mecanismul pantograf la care se adaugă și mecanismul patrulater.  Funcționarea optimă a robotului se poate realiza în intervalul de diametre 273 mm și 406,4 mm.</a:t>
            </a:r>
          </a:p>
          <a:p>
            <a:r>
              <a:rPr lang="ro-RO" dirty="0"/>
              <a:t>Din cele două soluții constructive propuse am ales pentru realizarea practică a doua soluție deoarece: adaptarea la interiorul țevilor se realizează printr-un singur arc, are o structură mai rigidă, sistemul de locomoție este prevăzut cu mai multe roți, ceea ce duce la asigurarea unei presiuni de contact pe perete țevii mai mare, are un spațiu mai generos pentru montarea sistemului de transmisie.</a:t>
            </a:r>
          </a:p>
        </p:txBody>
      </p:sp>
      <p:sp>
        <p:nvSpPr>
          <p:cNvPr id="4" name="Substituent număr diapozitiv 3"/>
          <p:cNvSpPr>
            <a:spLocks noGrp="1"/>
          </p:cNvSpPr>
          <p:nvPr>
            <p:ph type="sldNum" sz="quarter" idx="5"/>
          </p:nvPr>
        </p:nvSpPr>
        <p:spPr/>
        <p:txBody>
          <a:bodyPr/>
          <a:lstStyle/>
          <a:p>
            <a:fld id="{425AED52-0BDB-4431-BFD9-90BCCA5B0D58}" type="slidenum">
              <a:rPr lang="ro-RO" smtClean="0"/>
              <a:t>6</a:t>
            </a:fld>
            <a:endParaRPr lang="ro-RO"/>
          </a:p>
        </p:txBody>
      </p:sp>
    </p:spTree>
    <p:extLst>
      <p:ext uri="{BB962C8B-B14F-4D97-AF65-F5344CB8AC3E}">
        <p14:creationId xmlns:p14="http://schemas.microsoft.com/office/powerpoint/2010/main" val="174820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Pentru varianta constructivă aleasă, am propus două variante de transmisii</a:t>
            </a:r>
          </a:p>
          <a:p>
            <a:endParaRPr lang="ro-RO" dirty="0"/>
          </a:p>
          <a:p>
            <a:r>
              <a:rPr lang="ro-RO" dirty="0"/>
              <a:t>Prima variantă de transmisie se poate observa în figurile 9 și 10. Având în vedere că axul motorului este poziționat perpendicular pe arborele roților, am adoptat un angrenaj conic, iar pentru a transmite mai departe momentul de torsiune la roți am folosit sistemul de transmisie cu curea dințată.</a:t>
            </a:r>
          </a:p>
        </p:txBody>
      </p:sp>
      <p:sp>
        <p:nvSpPr>
          <p:cNvPr id="4" name="Substituent număr diapozitiv 3"/>
          <p:cNvSpPr>
            <a:spLocks noGrp="1"/>
          </p:cNvSpPr>
          <p:nvPr>
            <p:ph type="sldNum" sz="quarter" idx="5"/>
          </p:nvPr>
        </p:nvSpPr>
        <p:spPr/>
        <p:txBody>
          <a:bodyPr/>
          <a:lstStyle/>
          <a:p>
            <a:fld id="{425AED52-0BDB-4431-BFD9-90BCCA5B0D58}" type="slidenum">
              <a:rPr lang="ro-RO" smtClean="0"/>
              <a:t>7</a:t>
            </a:fld>
            <a:endParaRPr lang="ro-RO"/>
          </a:p>
        </p:txBody>
      </p:sp>
    </p:spTree>
    <p:extLst>
      <p:ext uri="{BB962C8B-B14F-4D97-AF65-F5344CB8AC3E}">
        <p14:creationId xmlns:p14="http://schemas.microsoft.com/office/powerpoint/2010/main" val="391281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A doua variantă de transmisie este reprezentată în figurile 11 și 12, pentru aceasta fiind folosit angrenajul conic și angrenajul cilindric cu dinți drepți. Comparativ cu prima variantă propusă, acest sistem de transmisie are următoarele avantaje: se poate monta într-un spațiu mai redus, are un raport de transmisie mai bun, atât roțile conice, cât și roțile cilindrice au un număr egal de dinți, astfel turația motorului va fi egală cu turația roților.</a:t>
            </a:r>
          </a:p>
        </p:txBody>
      </p:sp>
      <p:sp>
        <p:nvSpPr>
          <p:cNvPr id="4" name="Substituent număr diapozitiv 3"/>
          <p:cNvSpPr>
            <a:spLocks noGrp="1"/>
          </p:cNvSpPr>
          <p:nvPr>
            <p:ph type="sldNum" sz="quarter" idx="5"/>
          </p:nvPr>
        </p:nvSpPr>
        <p:spPr/>
        <p:txBody>
          <a:bodyPr/>
          <a:lstStyle/>
          <a:p>
            <a:fld id="{425AED52-0BDB-4431-BFD9-90BCCA5B0D58}" type="slidenum">
              <a:rPr lang="ro-RO" smtClean="0"/>
              <a:t>8</a:t>
            </a:fld>
            <a:endParaRPr lang="ro-RO"/>
          </a:p>
        </p:txBody>
      </p:sp>
    </p:spTree>
    <p:extLst>
      <p:ext uri="{BB962C8B-B14F-4D97-AF65-F5344CB8AC3E}">
        <p14:creationId xmlns:p14="http://schemas.microsoft.com/office/powerpoint/2010/main" val="2206301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Pentru modelarea matematică a robotului în secțiunea de cot am realizat o figură, în care robotul este poziționat în mijlocul tronsonului cotului. Astfel, am dedus o relație de legătură dintre raza de curbură a țevii, diametrul țevii, și elementele geometrice ale robotului. În finalul acestui calcul am calculat raza minimă a robotului 253.70 mm</a:t>
            </a:r>
          </a:p>
        </p:txBody>
      </p:sp>
      <p:sp>
        <p:nvSpPr>
          <p:cNvPr id="4" name="Substituent număr diapozitiv 3"/>
          <p:cNvSpPr>
            <a:spLocks noGrp="1"/>
          </p:cNvSpPr>
          <p:nvPr>
            <p:ph type="sldNum" sz="quarter" idx="5"/>
          </p:nvPr>
        </p:nvSpPr>
        <p:spPr/>
        <p:txBody>
          <a:bodyPr/>
          <a:lstStyle/>
          <a:p>
            <a:fld id="{425AED52-0BDB-4431-BFD9-90BCCA5B0D58}" type="slidenum">
              <a:rPr lang="ro-RO" smtClean="0"/>
              <a:t>9</a:t>
            </a:fld>
            <a:endParaRPr lang="ro-RO"/>
          </a:p>
        </p:txBody>
      </p:sp>
    </p:spTree>
    <p:extLst>
      <p:ext uri="{BB962C8B-B14F-4D97-AF65-F5344CB8AC3E}">
        <p14:creationId xmlns:p14="http://schemas.microsoft.com/office/powerpoint/2010/main" val="87939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zitiv titl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ro-RO"/>
              <a:t>Faceți clic pentru a edita stilul de titlu coordonator</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a:t>Faceți clic pentru a edita stilul de subtitlu coordonator</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22B5B40-94FB-488E-AD08-FBB7DDC7A17D}" type="datetimeFigureOut">
              <a:rPr lang="ro-RO" smtClean="0"/>
              <a:t>12.07.2023</a:t>
            </a:fld>
            <a:endParaRPr lang="ro-RO"/>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ro-RO"/>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767183A-352E-4B7F-9C22-E491387A484E}" type="slidenum">
              <a:rPr lang="ro-RO" smtClean="0"/>
              <a:t>‹#›</a:t>
            </a:fld>
            <a:endParaRPr lang="ro-RO"/>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1834373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67183A-352E-4B7F-9C22-E491387A484E}" type="slidenum">
              <a:rPr lang="ro-RO" smtClean="0"/>
              <a:t>‹#›</a:t>
            </a:fld>
            <a:endParaRPr lang="ro-RO"/>
          </a:p>
        </p:txBody>
      </p:sp>
    </p:spTree>
    <p:extLst>
      <p:ext uri="{BB962C8B-B14F-4D97-AF65-F5344CB8AC3E}">
        <p14:creationId xmlns:p14="http://schemas.microsoft.com/office/powerpoint/2010/main" val="1622661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67183A-352E-4B7F-9C22-E491387A484E}" type="slidenum">
              <a:rPr lang="ro-RO" smtClean="0"/>
              <a:t>‹#›</a:t>
            </a:fld>
            <a:endParaRPr lang="ro-RO"/>
          </a:p>
        </p:txBody>
      </p:sp>
    </p:spTree>
    <p:extLst>
      <p:ext uri="{BB962C8B-B14F-4D97-AF65-F5344CB8AC3E}">
        <p14:creationId xmlns:p14="http://schemas.microsoft.com/office/powerpoint/2010/main" val="1320667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767183A-352E-4B7F-9C22-E491387A484E}" type="slidenum">
              <a:rPr lang="ro-RO" smtClean="0"/>
              <a:t>‹#›</a:t>
            </a:fld>
            <a:endParaRPr lang="ro-RO"/>
          </a:p>
        </p:txBody>
      </p:sp>
    </p:spTree>
    <p:extLst>
      <p:ext uri="{BB962C8B-B14F-4D97-AF65-F5344CB8AC3E}">
        <p14:creationId xmlns:p14="http://schemas.microsoft.com/office/powerpoint/2010/main" val="215284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ntet secțiun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7/12/2023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767183A-352E-4B7F-9C22-E491387A484E}" type="slidenum">
              <a:rPr lang="ro-RO" smtClean="0"/>
              <a:t>‹#›</a:t>
            </a:fld>
            <a:endParaRPr lang="ro-RO"/>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0108141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ro-RO"/>
              <a:t>Faceți clic pentru a edita stilul de titlu coordonator</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767183A-352E-4B7F-9C22-E491387A484E}" type="slidenum">
              <a:rPr lang="ro-RO" smtClean="0"/>
              <a:t>‹#›</a:t>
            </a:fld>
            <a:endParaRPr lang="ro-RO"/>
          </a:p>
        </p:txBody>
      </p:sp>
    </p:spTree>
    <p:extLst>
      <p:ext uri="{BB962C8B-B14F-4D97-AF65-F5344CB8AC3E}">
        <p14:creationId xmlns:p14="http://schemas.microsoft.com/office/powerpoint/2010/main" val="526282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767183A-352E-4B7F-9C22-E491387A484E}" type="slidenum">
              <a:rPr lang="ro-RO" smtClean="0"/>
              <a:t>‹#›</a:t>
            </a:fld>
            <a:endParaRPr lang="ro-RO"/>
          </a:p>
        </p:txBody>
      </p:sp>
    </p:spTree>
    <p:extLst>
      <p:ext uri="{BB962C8B-B14F-4D97-AF65-F5344CB8AC3E}">
        <p14:creationId xmlns:p14="http://schemas.microsoft.com/office/powerpoint/2010/main" val="1535309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767183A-352E-4B7F-9C22-E491387A484E}" type="slidenum">
              <a:rPr lang="ro-RO" smtClean="0"/>
              <a:t>‹#›</a:t>
            </a:fld>
            <a:endParaRPr lang="ro-RO"/>
          </a:p>
        </p:txBody>
      </p:sp>
    </p:spTree>
    <p:extLst>
      <p:ext uri="{BB962C8B-B14F-4D97-AF65-F5344CB8AC3E}">
        <p14:creationId xmlns:p14="http://schemas.microsoft.com/office/powerpoint/2010/main" val="328213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767183A-352E-4B7F-9C22-E491387A484E}" type="slidenum">
              <a:rPr lang="ro-RO" smtClean="0"/>
              <a:t>‹#›</a:t>
            </a:fld>
            <a:endParaRPr lang="ro-RO"/>
          </a:p>
        </p:txBody>
      </p:sp>
    </p:spTree>
    <p:extLst>
      <p:ext uri="{BB962C8B-B14F-4D97-AF65-F5344CB8AC3E}">
        <p14:creationId xmlns:p14="http://schemas.microsoft.com/office/powerpoint/2010/main" val="3754809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ținut cu legendă">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ro-RO"/>
              <a:t>Faceți clic pentru a edita stilul de titlu coordonator</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7/12/2023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767183A-352E-4B7F-9C22-E491387A484E}" type="slidenum">
              <a:rPr lang="ro-RO" smtClean="0"/>
              <a:t>‹#›</a:t>
            </a:fld>
            <a:endParaRPr lang="ro-R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7384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ine cu legendă">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7/12/2023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767183A-352E-4B7F-9C22-E491387A484E}" type="slidenum">
              <a:rPr lang="ro-RO" smtClean="0"/>
              <a:t>‹#›</a:t>
            </a:fld>
            <a:endParaRPr lang="ro-R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236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7/12/2023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767183A-352E-4B7F-9C22-E491387A484E}" type="slidenum">
              <a:rPr lang="ro-RO" smtClean="0"/>
              <a:t>‹#›</a:t>
            </a:fld>
            <a:endParaRPr lang="ro-RO"/>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2976725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fade thruBlk="1"/>
  </p:transition>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D54A679-2A69-BA82-3C80-601E810C22D5}"/>
              </a:ext>
            </a:extLst>
          </p:cNvPr>
          <p:cNvSpPr>
            <a:spLocks noGrp="1"/>
          </p:cNvSpPr>
          <p:nvPr>
            <p:ph type="ctrTitle"/>
          </p:nvPr>
        </p:nvSpPr>
        <p:spPr>
          <a:xfrm>
            <a:off x="1915128" y="1779763"/>
            <a:ext cx="8361229" cy="954106"/>
          </a:xfrm>
        </p:spPr>
        <p:txBody>
          <a:bodyPr/>
          <a:lstStyle/>
          <a:p>
            <a:r>
              <a:rPr lang="ro-RO" sz="4800" dirty="0"/>
              <a:t>Lucrare de diplomă</a:t>
            </a:r>
          </a:p>
        </p:txBody>
      </p:sp>
      <p:sp>
        <p:nvSpPr>
          <p:cNvPr id="3" name="Subtitlu 2">
            <a:extLst>
              <a:ext uri="{FF2B5EF4-FFF2-40B4-BE49-F238E27FC236}">
                <a16:creationId xmlns:a16="http://schemas.microsoft.com/office/drawing/2014/main" id="{85275386-8B6D-DA98-1D4F-26151EB06D78}"/>
              </a:ext>
            </a:extLst>
          </p:cNvPr>
          <p:cNvSpPr>
            <a:spLocks noGrp="1"/>
          </p:cNvSpPr>
          <p:nvPr>
            <p:ph type="subTitle" idx="1"/>
          </p:nvPr>
        </p:nvSpPr>
        <p:spPr>
          <a:xfrm>
            <a:off x="7279899" y="4791829"/>
            <a:ext cx="3077082" cy="839577"/>
          </a:xfrm>
        </p:spPr>
        <p:txBody>
          <a:bodyPr>
            <a:normAutofit/>
          </a:bodyPr>
          <a:lstStyle/>
          <a:p>
            <a:pPr algn="l"/>
            <a:r>
              <a:rPr lang="ro-RO" sz="2000" dirty="0">
                <a:latin typeface="Times New Roman" panose="02020603050405020304" pitchFamily="18" charset="0"/>
                <a:cs typeface="Times New Roman" panose="02020603050405020304" pitchFamily="18" charset="0"/>
              </a:rPr>
              <a:t>Absolvent:</a:t>
            </a:r>
          </a:p>
          <a:p>
            <a:pPr algn="l"/>
            <a:r>
              <a:rPr lang="ro-RO" sz="2000" b="1" dirty="0">
                <a:latin typeface="Times New Roman" panose="02020603050405020304" pitchFamily="18" charset="0"/>
                <a:cs typeface="Times New Roman" panose="02020603050405020304" pitchFamily="18" charset="0"/>
              </a:rPr>
              <a:t>Petru-Florin BĂNĂȚAN</a:t>
            </a:r>
          </a:p>
        </p:txBody>
      </p:sp>
      <p:grpSp>
        <p:nvGrpSpPr>
          <p:cNvPr id="4" name="Group 10">
            <a:extLst>
              <a:ext uri="{FF2B5EF4-FFF2-40B4-BE49-F238E27FC236}">
                <a16:creationId xmlns:a16="http://schemas.microsoft.com/office/drawing/2014/main" id="{A4354E53-AF9E-4298-207C-E4E3FAAA9384}"/>
              </a:ext>
            </a:extLst>
          </p:cNvPr>
          <p:cNvGrpSpPr>
            <a:grpSpLocks/>
          </p:cNvGrpSpPr>
          <p:nvPr/>
        </p:nvGrpSpPr>
        <p:grpSpPr bwMode="auto">
          <a:xfrm>
            <a:off x="3714975" y="646165"/>
            <a:ext cx="8001001" cy="846138"/>
            <a:chOff x="410556" y="1828800"/>
            <a:chExt cx="8001000" cy="845807"/>
          </a:xfrm>
        </p:grpSpPr>
        <p:sp>
          <p:nvSpPr>
            <p:cNvPr id="5" name="TextBox 3">
              <a:extLst>
                <a:ext uri="{FF2B5EF4-FFF2-40B4-BE49-F238E27FC236}">
                  <a16:creationId xmlns:a16="http://schemas.microsoft.com/office/drawing/2014/main" id="{C3611378-8C8C-65C5-7B39-B8439907C66F}"/>
                </a:ext>
              </a:extLst>
            </p:cNvPr>
            <p:cNvSpPr txBox="1">
              <a:spLocks noChangeArrowheads="1"/>
            </p:cNvSpPr>
            <p:nvPr/>
          </p:nvSpPr>
          <p:spPr bwMode="auto">
            <a:xfrm>
              <a:off x="410556" y="1833027"/>
              <a:ext cx="8001000" cy="8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vl6pPr fontAlgn="base">
                <a:spcBef>
                  <a:spcPct val="0"/>
                </a:spcBef>
                <a:spcAft>
                  <a:spcPct val="0"/>
                </a:spcAft>
                <a:defRPr>
                  <a:solidFill>
                    <a:schemeClr val="tx1"/>
                  </a:solidFill>
                  <a:latin typeface="Calibri" panose="020F0502020204030204" pitchFamily="34" charset="0"/>
                </a:defRPr>
              </a:lvl6pPr>
              <a:lvl7pPr fontAlgn="base">
                <a:spcBef>
                  <a:spcPct val="0"/>
                </a:spcBef>
                <a:spcAft>
                  <a:spcPct val="0"/>
                </a:spcAft>
                <a:defRPr>
                  <a:solidFill>
                    <a:schemeClr val="tx1"/>
                  </a:solidFill>
                  <a:latin typeface="Calibri" panose="020F0502020204030204" pitchFamily="34" charset="0"/>
                </a:defRPr>
              </a:lvl7pPr>
              <a:lvl8pPr fontAlgn="base">
                <a:spcBef>
                  <a:spcPct val="0"/>
                </a:spcBef>
                <a:spcAft>
                  <a:spcPct val="0"/>
                </a:spcAft>
                <a:defRPr>
                  <a:solidFill>
                    <a:schemeClr val="tx1"/>
                  </a:solidFill>
                  <a:latin typeface="Calibri" panose="020F0502020204030204" pitchFamily="34" charset="0"/>
                </a:defRPr>
              </a:lvl8pPr>
              <a:lvl9pPr fontAlgn="base">
                <a:spcBef>
                  <a:spcPct val="0"/>
                </a:spcBef>
                <a:spcAft>
                  <a:spcPct val="0"/>
                </a:spcAft>
                <a:defRPr>
                  <a:solidFill>
                    <a:schemeClr val="tx1"/>
                  </a:solidFill>
                  <a:latin typeface="Calibri" panose="020F0502020204030204" pitchFamily="34" charset="0"/>
                </a:defRPr>
              </a:lvl9pPr>
            </a:lstStyle>
            <a:p>
              <a:pPr lvl="4" eaLnBrk="1" hangingPunct="1">
                <a:spcBef>
                  <a:spcPct val="20000"/>
                </a:spcBef>
                <a:buClr>
                  <a:schemeClr val="hlink"/>
                </a:buClr>
                <a:buSzPct val="80000"/>
              </a:pPr>
              <a:r>
                <a:rPr lang="ro-RO" altLang="ro-RO" sz="1400" b="1" dirty="0">
                  <a:cs typeface="Tahoma" panose="020B0604030504040204" pitchFamily="34" charset="0"/>
                </a:rPr>
                <a:t>UNIVERSITATEA TEHNICĂ DIN CLUJ-NAPOCA</a:t>
              </a:r>
            </a:p>
            <a:p>
              <a:pPr lvl="4" eaLnBrk="1" hangingPunct="1">
                <a:spcBef>
                  <a:spcPct val="20000"/>
                </a:spcBef>
                <a:buClr>
                  <a:schemeClr val="hlink"/>
                </a:buClr>
                <a:buSzPct val="80000"/>
              </a:pPr>
              <a:r>
                <a:rPr lang="en-US" altLang="ro-RO" sz="1400" b="1" dirty="0">
                  <a:cs typeface="Tahoma" panose="020B0604030504040204" pitchFamily="34" charset="0"/>
                </a:rPr>
                <a:t>FACULTATEA DE AUTOVEHICULE RUTIERE, MECATRONICĂ ȘI MECANICĂ </a:t>
              </a:r>
            </a:p>
            <a:p>
              <a:pPr lvl="4" eaLnBrk="1" hangingPunct="1">
                <a:spcBef>
                  <a:spcPct val="20000"/>
                </a:spcBef>
                <a:buClr>
                  <a:schemeClr val="hlink"/>
                </a:buClr>
                <a:buSzPct val="80000"/>
              </a:pPr>
              <a:r>
                <a:rPr lang="ro-RO" altLang="ro-RO" sz="1400" b="1" dirty="0">
                  <a:cs typeface="Tahoma" panose="020B0604030504040204" pitchFamily="34" charset="0"/>
                </a:rPr>
                <a:t>Specializarea:</a:t>
              </a:r>
              <a:r>
                <a:rPr lang="en-US" altLang="ro-RO" sz="1400" b="1" dirty="0">
                  <a:cs typeface="Tahoma" panose="020B0604030504040204" pitchFamily="34" charset="0"/>
                </a:rPr>
                <a:t> MECATRONICĂ</a:t>
              </a:r>
              <a:endParaRPr lang="ro-RO" altLang="ro-RO" sz="1400" b="1" dirty="0"/>
            </a:p>
          </p:txBody>
        </p:sp>
        <p:pic>
          <p:nvPicPr>
            <p:cNvPr id="6" name="Picture 2" descr="http://www.icegd.utcluj.ro/DVD/images/utcn.gif">
              <a:extLst>
                <a:ext uri="{FF2B5EF4-FFF2-40B4-BE49-F238E27FC236}">
                  <a16:creationId xmlns:a16="http://schemas.microsoft.com/office/drawing/2014/main" id="{AEC65DEE-DBE7-6DC4-986D-CBD2CEEE95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9" y="1828800"/>
              <a:ext cx="971929" cy="84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CasetăText 7">
            <a:extLst>
              <a:ext uri="{FF2B5EF4-FFF2-40B4-BE49-F238E27FC236}">
                <a16:creationId xmlns:a16="http://schemas.microsoft.com/office/drawing/2014/main" id="{41758F2E-8884-C1B3-1987-E6054336749B}"/>
              </a:ext>
            </a:extLst>
          </p:cNvPr>
          <p:cNvSpPr txBox="1"/>
          <p:nvPr/>
        </p:nvSpPr>
        <p:spPr>
          <a:xfrm>
            <a:off x="1457928" y="4791829"/>
            <a:ext cx="4233745" cy="707886"/>
          </a:xfrm>
          <a:prstGeom prst="rect">
            <a:avLst/>
          </a:prstGeom>
          <a:noFill/>
        </p:spPr>
        <p:txBody>
          <a:bodyPr wrap="square">
            <a:spAutoFit/>
          </a:bodyPr>
          <a:lstStyle/>
          <a:p>
            <a:pPr algn="l"/>
            <a:r>
              <a:rPr lang="ro-RO" sz="2000" dirty="0">
                <a:latin typeface="Times New Roman" panose="02020603050405020304" pitchFamily="18" charset="0"/>
                <a:cs typeface="Times New Roman" panose="02020603050405020304" pitchFamily="18" charset="0"/>
              </a:rPr>
              <a:t>Coordonator științific:</a:t>
            </a:r>
          </a:p>
          <a:p>
            <a:pPr algn="l"/>
            <a:r>
              <a:rPr lang="ro-RO" sz="2000" b="1" dirty="0">
                <a:latin typeface="Times New Roman" panose="02020603050405020304" pitchFamily="18" charset="0"/>
                <a:cs typeface="Times New Roman" panose="02020603050405020304" pitchFamily="18" charset="0"/>
              </a:rPr>
              <a:t>Prof. dr. ing. Mihai Olimpiu TĂTAR</a:t>
            </a:r>
          </a:p>
        </p:txBody>
      </p:sp>
      <p:sp>
        <p:nvSpPr>
          <p:cNvPr id="10" name="CasetăText 9">
            <a:extLst>
              <a:ext uri="{FF2B5EF4-FFF2-40B4-BE49-F238E27FC236}">
                <a16:creationId xmlns:a16="http://schemas.microsoft.com/office/drawing/2014/main" id="{937C7921-507F-2B42-04AC-4349BFC28BC6}"/>
              </a:ext>
            </a:extLst>
          </p:cNvPr>
          <p:cNvSpPr txBox="1"/>
          <p:nvPr/>
        </p:nvSpPr>
        <p:spPr>
          <a:xfrm>
            <a:off x="2405484" y="3030018"/>
            <a:ext cx="7380515" cy="954107"/>
          </a:xfrm>
          <a:prstGeom prst="rect">
            <a:avLst/>
          </a:prstGeom>
          <a:noFill/>
        </p:spPr>
        <p:txBody>
          <a:bodyPr wrap="square">
            <a:spAutoFit/>
          </a:bodyPr>
          <a:lstStyle/>
          <a:p>
            <a:pPr algn="ctr"/>
            <a:r>
              <a:rPr lang="ro-RO" sz="2800" i="1" dirty="0">
                <a:solidFill>
                  <a:srgbClr val="FF0000"/>
                </a:solidFill>
                <a:cs typeface="Adobe Arabic" panose="02040503050201020203" pitchFamily="18" charset="-78"/>
              </a:rPr>
              <a:t>Studii și cercetări privind roboții mobili pentru inspecția și explorarea interiorului țevilor</a:t>
            </a:r>
          </a:p>
        </p:txBody>
      </p:sp>
    </p:spTree>
    <p:extLst>
      <p:ext uri="{BB962C8B-B14F-4D97-AF65-F5344CB8AC3E}">
        <p14:creationId xmlns:p14="http://schemas.microsoft.com/office/powerpoint/2010/main" val="3498379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1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0" name="Rectangle 22">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73D92E9E-7E51-A2F0-4A83-A04393A0016F}"/>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ro-RO" sz="3400" b="1" dirty="0">
                <a:effectLst/>
              </a:rPr>
              <a:t>R</a:t>
            </a:r>
            <a:r>
              <a:rPr lang="ro-RO" sz="3400" b="1" cap="none" dirty="0">
                <a:effectLst/>
              </a:rPr>
              <a:t>ealizarea componentei electrice</a:t>
            </a:r>
            <a:endParaRPr lang="en-US" sz="3400" dirty="0"/>
          </a:p>
        </p:txBody>
      </p:sp>
      <p:sp>
        <p:nvSpPr>
          <p:cNvPr id="31" name="Freeform: Shape 24">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2" name="Freeform: Shape 26">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pic>
        <p:nvPicPr>
          <p:cNvPr id="18" name="Imagine 17" descr="O imagine care conține text, captură de ecran, diagramă, proiectare&#10;&#10;Descriere generată automat">
            <a:extLst>
              <a:ext uri="{FF2B5EF4-FFF2-40B4-BE49-F238E27FC236}">
                <a16:creationId xmlns:a16="http://schemas.microsoft.com/office/drawing/2014/main" id="{EBCA78FD-9EC5-D9BE-9A3E-CAB746DA356B}"/>
              </a:ext>
            </a:extLst>
          </p:cNvPr>
          <p:cNvPicPr>
            <a:picLocks noChangeAspect="1"/>
          </p:cNvPicPr>
          <p:nvPr/>
        </p:nvPicPr>
        <p:blipFill>
          <a:blip r:embed="rId3"/>
          <a:stretch>
            <a:fillRect/>
          </a:stretch>
        </p:blipFill>
        <p:spPr>
          <a:xfrm>
            <a:off x="3247397" y="24791"/>
            <a:ext cx="5618452" cy="2597683"/>
          </a:xfrm>
          <a:prstGeom prst="rect">
            <a:avLst/>
          </a:prstGeom>
        </p:spPr>
      </p:pic>
      <p:sp>
        <p:nvSpPr>
          <p:cNvPr id="3" name="Săgeată: îndoită în sus 2">
            <a:extLst>
              <a:ext uri="{FF2B5EF4-FFF2-40B4-BE49-F238E27FC236}">
                <a16:creationId xmlns:a16="http://schemas.microsoft.com/office/drawing/2014/main" id="{296188F9-3353-D356-815C-C8C084EE38F3}"/>
              </a:ext>
            </a:extLst>
          </p:cNvPr>
          <p:cNvSpPr/>
          <p:nvPr/>
        </p:nvSpPr>
        <p:spPr>
          <a:xfrm rot="5400000">
            <a:off x="7856196" y="2670258"/>
            <a:ext cx="1297853" cy="1133582"/>
          </a:xfrm>
          <a:prstGeom prst="bentUpArrow">
            <a:avLst>
              <a:gd name="adj1" fmla="val 25000"/>
              <a:gd name="adj2" fmla="val 22561"/>
              <a:gd name="adj3" fmla="val 25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ro-RO"/>
          </a:p>
        </p:txBody>
      </p:sp>
      <p:pic>
        <p:nvPicPr>
          <p:cNvPr id="4" name="Substituent conținut 4" descr="O imagine care conține cablu, electronice, Cabluri electrice, accesorii&#10;&#10;Descriere generată automat">
            <a:extLst>
              <a:ext uri="{FF2B5EF4-FFF2-40B4-BE49-F238E27FC236}">
                <a16:creationId xmlns:a16="http://schemas.microsoft.com/office/drawing/2014/main" id="{A0749424-7588-CD8C-01F8-B52B3690E5E7}"/>
              </a:ext>
            </a:extLst>
          </p:cNvPr>
          <p:cNvPicPr>
            <a:picLocks noChangeAspect="1"/>
          </p:cNvPicPr>
          <p:nvPr/>
        </p:nvPicPr>
        <p:blipFill>
          <a:blip r:embed="rId4"/>
          <a:stretch>
            <a:fillRect/>
          </a:stretch>
        </p:blipFill>
        <p:spPr>
          <a:xfrm>
            <a:off x="49414" y="1565989"/>
            <a:ext cx="2955967" cy="2597684"/>
          </a:xfrm>
          <a:prstGeom prst="rect">
            <a:avLst/>
          </a:prstGeom>
        </p:spPr>
      </p:pic>
      <p:pic>
        <p:nvPicPr>
          <p:cNvPr id="5" name="Imagine 4" descr="O imagine care conține electronice, Cabluri electrice, cablu, Inginerie electronică&#10;&#10;Descriere generată automat">
            <a:extLst>
              <a:ext uri="{FF2B5EF4-FFF2-40B4-BE49-F238E27FC236}">
                <a16:creationId xmlns:a16="http://schemas.microsoft.com/office/drawing/2014/main" id="{DCBB6E9A-D6FC-037D-67BC-6BBB5A6AB6D5}"/>
              </a:ext>
            </a:extLst>
          </p:cNvPr>
          <p:cNvPicPr>
            <a:picLocks noChangeAspect="1"/>
          </p:cNvPicPr>
          <p:nvPr/>
        </p:nvPicPr>
        <p:blipFill>
          <a:blip r:embed="rId5"/>
          <a:stretch>
            <a:fillRect/>
          </a:stretch>
        </p:blipFill>
        <p:spPr>
          <a:xfrm>
            <a:off x="9112712" y="1614639"/>
            <a:ext cx="2966837" cy="2549034"/>
          </a:xfrm>
          <a:prstGeom prst="rect">
            <a:avLst/>
          </a:prstGeom>
        </p:spPr>
      </p:pic>
      <p:sp>
        <p:nvSpPr>
          <p:cNvPr id="6" name="Săgeată: îndoită în sus 5">
            <a:extLst>
              <a:ext uri="{FF2B5EF4-FFF2-40B4-BE49-F238E27FC236}">
                <a16:creationId xmlns:a16="http://schemas.microsoft.com/office/drawing/2014/main" id="{9F8C0DC9-BE61-6842-9509-76634C08B6E6}"/>
              </a:ext>
            </a:extLst>
          </p:cNvPr>
          <p:cNvSpPr/>
          <p:nvPr/>
        </p:nvSpPr>
        <p:spPr>
          <a:xfrm rot="16200000" flipH="1">
            <a:off x="2874428" y="2670258"/>
            <a:ext cx="1297853" cy="1133582"/>
          </a:xfrm>
          <a:prstGeom prst="bentUpArrow">
            <a:avLst>
              <a:gd name="adj1" fmla="val 25000"/>
              <a:gd name="adj2" fmla="val 22561"/>
              <a:gd name="adj3" fmla="val 25000"/>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3654665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5ad3c645-3f35-4050-bddb-a17f384e13a6">
            <a:hlinkClick r:id="" action="ppaction://media"/>
            <a:extLst>
              <a:ext uri="{FF2B5EF4-FFF2-40B4-BE49-F238E27FC236}">
                <a16:creationId xmlns:a16="http://schemas.microsoft.com/office/drawing/2014/main" id="{F495527C-69B2-6AC3-2A2B-D0F5C86B48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4609" b="17147"/>
          <a:stretch/>
        </p:blipFill>
        <p:spPr>
          <a:xfrm>
            <a:off x="12192" y="48768"/>
            <a:ext cx="6516984" cy="6858000"/>
          </a:xfrm>
          <a:prstGeom prst="rect">
            <a:avLst/>
          </a:prstGeom>
        </p:spPr>
      </p:pic>
      <p:sp>
        <p:nvSpPr>
          <p:cNvPr id="1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 name="Subtitlu 2">
            <a:extLst>
              <a:ext uri="{FF2B5EF4-FFF2-40B4-BE49-F238E27FC236}">
                <a16:creationId xmlns:a16="http://schemas.microsoft.com/office/drawing/2014/main" id="{F0A1D479-EB16-86E5-6BAE-81EDB79B44A0}"/>
              </a:ext>
            </a:extLst>
          </p:cNvPr>
          <p:cNvSpPr>
            <a:spLocks noGrp="1"/>
          </p:cNvSpPr>
          <p:nvPr>
            <p:ph type="subTitle" idx="1"/>
          </p:nvPr>
        </p:nvSpPr>
        <p:spPr>
          <a:xfrm>
            <a:off x="8569666" y="1179921"/>
            <a:ext cx="3282810" cy="2595297"/>
          </a:xfrm>
        </p:spPr>
        <p:txBody>
          <a:bodyPr>
            <a:noAutofit/>
          </a:bodyPr>
          <a:lstStyle/>
          <a:p>
            <a:pPr algn="l"/>
            <a:r>
              <a:rPr lang="ro-RO" sz="4400" dirty="0">
                <a:solidFill>
                  <a:srgbClr val="EFEDE3"/>
                </a:solidFill>
              </a:rPr>
              <a:t>Testarea componentei electrice</a:t>
            </a:r>
          </a:p>
        </p:txBody>
      </p:sp>
    </p:spTree>
    <p:extLst>
      <p:ext uri="{BB962C8B-B14F-4D97-AF65-F5344CB8AC3E}">
        <p14:creationId xmlns:p14="http://schemas.microsoft.com/office/powerpoint/2010/main" val="41170852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57123A0-500D-417B-AA09-7FA92565BCAA}"/>
              </a:ext>
            </a:extLst>
          </p:cNvPr>
          <p:cNvSpPr>
            <a:spLocks noGrp="1"/>
          </p:cNvSpPr>
          <p:nvPr>
            <p:ph type="title"/>
          </p:nvPr>
        </p:nvSpPr>
        <p:spPr/>
        <p:txBody>
          <a:bodyPr/>
          <a:lstStyle/>
          <a:p>
            <a:pPr algn="ctr"/>
            <a:r>
              <a:rPr lang="ro-RO" dirty="0"/>
              <a:t>Realizarea practică a robotului pentru inspecția interioară a țevilor</a:t>
            </a:r>
          </a:p>
        </p:txBody>
      </p:sp>
      <p:pic>
        <p:nvPicPr>
          <p:cNvPr id="6" name="Imagine 5">
            <a:extLst>
              <a:ext uri="{FF2B5EF4-FFF2-40B4-BE49-F238E27FC236}">
                <a16:creationId xmlns:a16="http://schemas.microsoft.com/office/drawing/2014/main" id="{D22852C2-1C1C-BD2D-26E2-8033149320DC}"/>
              </a:ext>
            </a:extLst>
          </p:cNvPr>
          <p:cNvPicPr>
            <a:picLocks noChangeAspect="1"/>
          </p:cNvPicPr>
          <p:nvPr/>
        </p:nvPicPr>
        <p:blipFill>
          <a:blip r:embed="rId3"/>
          <a:stretch>
            <a:fillRect/>
          </a:stretch>
        </p:blipFill>
        <p:spPr>
          <a:xfrm>
            <a:off x="1162050" y="2337350"/>
            <a:ext cx="4608174" cy="3320499"/>
          </a:xfrm>
          <a:prstGeom prst="rect">
            <a:avLst/>
          </a:prstGeom>
        </p:spPr>
      </p:pic>
      <p:pic>
        <p:nvPicPr>
          <p:cNvPr id="10" name="Imagine 9">
            <a:extLst>
              <a:ext uri="{FF2B5EF4-FFF2-40B4-BE49-F238E27FC236}">
                <a16:creationId xmlns:a16="http://schemas.microsoft.com/office/drawing/2014/main" id="{02626B34-0B51-6576-7AC4-3C3F9E6EA8DF}"/>
              </a:ext>
            </a:extLst>
          </p:cNvPr>
          <p:cNvPicPr>
            <a:picLocks noChangeAspect="1"/>
          </p:cNvPicPr>
          <p:nvPr/>
        </p:nvPicPr>
        <p:blipFill>
          <a:blip r:embed="rId4"/>
          <a:stretch>
            <a:fillRect/>
          </a:stretch>
        </p:blipFill>
        <p:spPr>
          <a:xfrm>
            <a:off x="7869762" y="2254525"/>
            <a:ext cx="3969814" cy="3486150"/>
          </a:xfrm>
          <a:prstGeom prst="rect">
            <a:avLst/>
          </a:prstGeom>
        </p:spPr>
      </p:pic>
      <p:sp>
        <p:nvSpPr>
          <p:cNvPr id="11" name="Săgeată: dreapta 10">
            <a:extLst>
              <a:ext uri="{FF2B5EF4-FFF2-40B4-BE49-F238E27FC236}">
                <a16:creationId xmlns:a16="http://schemas.microsoft.com/office/drawing/2014/main" id="{01B96086-6F23-BB0B-AD21-497E4C215D1C}"/>
              </a:ext>
            </a:extLst>
          </p:cNvPr>
          <p:cNvSpPr/>
          <p:nvPr/>
        </p:nvSpPr>
        <p:spPr>
          <a:xfrm>
            <a:off x="5962261" y="3495675"/>
            <a:ext cx="1623528" cy="1029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dirty="0"/>
          </a:p>
        </p:txBody>
      </p:sp>
    </p:spTree>
    <p:extLst>
      <p:ext uri="{BB962C8B-B14F-4D97-AF65-F5344CB8AC3E}">
        <p14:creationId xmlns:p14="http://schemas.microsoft.com/office/powerpoint/2010/main" val="637746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6" name="Rectangle 1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0631173B-552D-E2E7-3D24-7A6D8A56B3F6}"/>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100" cap="all" dirty="0" err="1"/>
              <a:t>Testarea</a:t>
            </a:r>
            <a:r>
              <a:rPr lang="en-US" sz="4100" cap="all" dirty="0"/>
              <a:t> </a:t>
            </a:r>
            <a:r>
              <a:rPr lang="en-US" sz="4100" cap="all" dirty="0" err="1"/>
              <a:t>robotului</a:t>
            </a:r>
            <a:r>
              <a:rPr lang="en-US" sz="4100" cap="all" dirty="0"/>
              <a:t> </a:t>
            </a:r>
            <a:r>
              <a:rPr lang="en-US" sz="4100" cap="all" dirty="0" err="1"/>
              <a:t>în</a:t>
            </a:r>
            <a:r>
              <a:rPr lang="en-US" sz="4100" cap="all" dirty="0"/>
              <a:t> </a:t>
            </a:r>
            <a:r>
              <a:rPr lang="en-US" sz="4100" cap="all" dirty="0" err="1"/>
              <a:t>interiorul</a:t>
            </a:r>
            <a:r>
              <a:rPr lang="en-US" sz="4100" cap="all" dirty="0"/>
              <a:t> </a:t>
            </a:r>
            <a:r>
              <a:rPr lang="en-US" sz="4100" cap="all" dirty="0" err="1"/>
              <a:t>țevilor</a:t>
            </a:r>
            <a:endParaRPr lang="en-US" sz="4100" cap="all" dirty="0"/>
          </a:p>
        </p:txBody>
      </p:sp>
      <p:pic>
        <p:nvPicPr>
          <p:cNvPr id="5" name="Substituent conținut 4">
            <a:extLst>
              <a:ext uri="{FF2B5EF4-FFF2-40B4-BE49-F238E27FC236}">
                <a16:creationId xmlns:a16="http://schemas.microsoft.com/office/drawing/2014/main" id="{970780B2-8E74-9C57-ED9D-0FDAAD7FA112}"/>
              </a:ext>
            </a:extLst>
          </p:cNvPr>
          <p:cNvPicPr>
            <a:picLocks noGrp="1" noChangeAspect="1"/>
          </p:cNvPicPr>
          <p:nvPr>
            <p:ph sz="half" idx="1"/>
          </p:nvPr>
        </p:nvPicPr>
        <p:blipFill>
          <a:blip r:embed="rId5"/>
          <a:stretch>
            <a:fillRect/>
          </a:stretch>
        </p:blipFill>
        <p:spPr>
          <a:xfrm>
            <a:off x="846212" y="54867"/>
            <a:ext cx="1923802" cy="3497824"/>
          </a:xfrm>
          <a:prstGeom prst="rect">
            <a:avLst/>
          </a:prstGeom>
        </p:spPr>
      </p:pic>
      <p:pic>
        <p:nvPicPr>
          <p:cNvPr id="6" name="VID-20230711-WA0013_1">
            <a:hlinkClick r:id="" action="ppaction://media"/>
            <a:extLst>
              <a:ext uri="{FF2B5EF4-FFF2-40B4-BE49-F238E27FC236}">
                <a16:creationId xmlns:a16="http://schemas.microsoft.com/office/drawing/2014/main" id="{F4A6214D-117D-0C18-D521-1888815206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35448" y="100580"/>
            <a:ext cx="3509591" cy="4633338"/>
          </a:xfrm>
          <a:prstGeom prst="rect">
            <a:avLst/>
          </a:prstGeom>
        </p:spPr>
      </p:pic>
      <p:pic>
        <p:nvPicPr>
          <p:cNvPr id="7" name="Substituent conținut 6">
            <a:extLst>
              <a:ext uri="{FF2B5EF4-FFF2-40B4-BE49-F238E27FC236}">
                <a16:creationId xmlns:a16="http://schemas.microsoft.com/office/drawing/2014/main" id="{0B3C0016-12D3-DDE8-7BD5-6BC2D9FA5585}"/>
              </a:ext>
            </a:extLst>
          </p:cNvPr>
          <p:cNvPicPr>
            <a:picLocks noGrp="1" noChangeAspect="1"/>
          </p:cNvPicPr>
          <p:nvPr>
            <p:ph sz="half" idx="2"/>
          </p:nvPr>
        </p:nvPicPr>
        <p:blipFill>
          <a:blip r:embed="rId7"/>
          <a:stretch>
            <a:fillRect/>
          </a:stretch>
        </p:blipFill>
        <p:spPr>
          <a:xfrm>
            <a:off x="8984575" y="78349"/>
            <a:ext cx="2625657" cy="3500878"/>
          </a:xfrm>
          <a:prstGeom prst="rect">
            <a:avLst/>
          </a:prstGeom>
        </p:spPr>
      </p:pic>
      <p:sp>
        <p:nvSpPr>
          <p:cNvPr id="18" name="Freeform: Shape 1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0" name="Freeform: Shape 1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8" name="Dreptunghi: colțuri rotunjite 7">
            <a:extLst>
              <a:ext uri="{FF2B5EF4-FFF2-40B4-BE49-F238E27FC236}">
                <a16:creationId xmlns:a16="http://schemas.microsoft.com/office/drawing/2014/main" id="{27D58207-0E75-EC78-03B7-1E1895EC0474}"/>
              </a:ext>
            </a:extLst>
          </p:cNvPr>
          <p:cNvSpPr/>
          <p:nvPr/>
        </p:nvSpPr>
        <p:spPr>
          <a:xfrm>
            <a:off x="532886" y="3564893"/>
            <a:ext cx="2550453" cy="45535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horz" lIns="91440" tIns="45720" rIns="91440" bIns="45720" rtlCol="0">
            <a:normAutofit/>
          </a:bodyPr>
          <a:lstStyle/>
          <a:p>
            <a:pPr indent="-384048" algn="ctr" defTabSz="914400">
              <a:lnSpc>
                <a:spcPct val="94000"/>
              </a:lnSpc>
              <a:spcAft>
                <a:spcPts val="200"/>
              </a:spcAft>
              <a:buFont typeface="Franklin Gothic Book" panose="020B0503020102020204" pitchFamily="34" charset="0"/>
            </a:pPr>
            <a:r>
              <a:rPr lang="en-US" dirty="0" err="1">
                <a:solidFill>
                  <a:schemeClr val="bg1"/>
                </a:solidFill>
              </a:rPr>
              <a:t>Interfața</a:t>
            </a:r>
            <a:r>
              <a:rPr lang="en-US" dirty="0">
                <a:solidFill>
                  <a:schemeClr val="bg1"/>
                </a:solidFill>
              </a:rPr>
              <a:t> </a:t>
            </a:r>
            <a:r>
              <a:rPr lang="en-US" dirty="0" err="1">
                <a:solidFill>
                  <a:schemeClr val="bg1"/>
                </a:solidFill>
              </a:rPr>
              <a:t>camerei</a:t>
            </a:r>
            <a:r>
              <a:rPr lang="en-US" dirty="0">
                <a:solidFill>
                  <a:schemeClr val="bg1"/>
                </a:solidFill>
              </a:rPr>
              <a:t> video</a:t>
            </a:r>
          </a:p>
        </p:txBody>
      </p:sp>
      <p:sp>
        <p:nvSpPr>
          <p:cNvPr id="9" name="Dreptunghi: colțuri rotunjite 8">
            <a:extLst>
              <a:ext uri="{FF2B5EF4-FFF2-40B4-BE49-F238E27FC236}">
                <a16:creationId xmlns:a16="http://schemas.microsoft.com/office/drawing/2014/main" id="{871FD7D9-22AC-090C-1085-D32550EBB18B}"/>
              </a:ext>
            </a:extLst>
          </p:cNvPr>
          <p:cNvSpPr/>
          <p:nvPr/>
        </p:nvSpPr>
        <p:spPr>
          <a:xfrm>
            <a:off x="8612441" y="3579227"/>
            <a:ext cx="3369923" cy="45535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vert="horz" lIns="91440" tIns="45720" rIns="91440" bIns="45720" rtlCol="0">
            <a:normAutofit/>
          </a:bodyPr>
          <a:lstStyle/>
          <a:p>
            <a:pPr indent="-384048" algn="ctr" defTabSz="914400">
              <a:lnSpc>
                <a:spcPct val="94000"/>
              </a:lnSpc>
              <a:spcAft>
                <a:spcPts val="200"/>
              </a:spcAft>
              <a:buFont typeface="Franklin Gothic Book" panose="020B0503020102020204" pitchFamily="34" charset="0"/>
            </a:pPr>
            <a:r>
              <a:rPr lang="ro-RO" dirty="0">
                <a:solidFill>
                  <a:schemeClr val="bg1"/>
                </a:solidFill>
              </a:rPr>
              <a:t>Introducerea robotului în țeavă</a:t>
            </a:r>
            <a:endParaRPr lang="en-US" dirty="0">
              <a:solidFill>
                <a:schemeClr val="bg1"/>
              </a:solidFill>
            </a:endParaRPr>
          </a:p>
        </p:txBody>
      </p:sp>
    </p:spTree>
    <p:extLst>
      <p:ext uri="{BB962C8B-B14F-4D97-AF65-F5344CB8AC3E}">
        <p14:creationId xmlns:p14="http://schemas.microsoft.com/office/powerpoint/2010/main" val="12259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reptunghi: colț îndoit 12">
            <a:extLst>
              <a:ext uri="{FF2B5EF4-FFF2-40B4-BE49-F238E27FC236}">
                <a16:creationId xmlns:a16="http://schemas.microsoft.com/office/drawing/2014/main" id="{EC0AF784-DEA3-3419-A313-9ECD511DD648}"/>
              </a:ext>
            </a:extLst>
          </p:cNvPr>
          <p:cNvSpPr/>
          <p:nvPr/>
        </p:nvSpPr>
        <p:spPr>
          <a:xfrm>
            <a:off x="996387" y="192429"/>
            <a:ext cx="10740342" cy="6473142"/>
          </a:xfrm>
          <a:prstGeom prst="foldedCorne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nSpc>
                <a:spcPct val="250000"/>
              </a:lnSpc>
            </a:pPr>
            <a:r>
              <a:rPr lang="ro-RO" sz="3600" dirty="0"/>
              <a:t>CONCLUZII:</a:t>
            </a:r>
          </a:p>
          <a:p>
            <a:pPr marL="342900" indent="-342900">
              <a:buFont typeface="Wingdings" panose="05000000000000000000" pitchFamily="2" charset="2"/>
              <a:buChar char="q"/>
            </a:pPr>
            <a:r>
              <a:rPr lang="ro-RO" sz="2800" dirty="0"/>
              <a:t>Roboți mobili pentru inspecția interioară a țevilor au rolul de a optimiza operațiile de întreținere în care factorul uman nu are acces</a:t>
            </a:r>
          </a:p>
          <a:p>
            <a:pPr marL="342900" indent="-342900">
              <a:buFont typeface="Wingdings" panose="05000000000000000000" pitchFamily="2" charset="2"/>
              <a:buChar char="q"/>
            </a:pPr>
            <a:r>
              <a:rPr lang="ro-RO" sz="2800" dirty="0"/>
              <a:t>Mecanismele de adaptare au rolul de a asigura presiunea de contact dintre unitățile de locomoție și peretele interior al țevii</a:t>
            </a:r>
          </a:p>
          <a:p>
            <a:pPr marL="342900" indent="-342900">
              <a:buFont typeface="Wingdings" panose="05000000000000000000" pitchFamily="2" charset="2"/>
              <a:buChar char="q"/>
            </a:pPr>
            <a:r>
              <a:rPr lang="ro-RO" sz="2800" dirty="0"/>
              <a:t>Prototipul propus s-a realizat practic și testat în țeavă orizontală, în condiții de laborator</a:t>
            </a:r>
          </a:p>
          <a:p>
            <a:pPr marL="342900" indent="-342900">
              <a:buFont typeface="Wingdings" panose="05000000000000000000" pitchFamily="2" charset="2"/>
              <a:buChar char="q"/>
            </a:pPr>
            <a:r>
              <a:rPr lang="ro-RO" sz="2800" dirty="0"/>
              <a:t>Robotul realizat fizic are posibilitatea de a funcționa în țevi cu diametrul cuprins între 290 mm și 400 mm.</a:t>
            </a:r>
          </a:p>
        </p:txBody>
      </p:sp>
    </p:spTree>
    <p:extLst>
      <p:ext uri="{BB962C8B-B14F-4D97-AF65-F5344CB8AC3E}">
        <p14:creationId xmlns:p14="http://schemas.microsoft.com/office/powerpoint/2010/main" val="57215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reptunghi 6">
            <a:extLst>
              <a:ext uri="{FF2B5EF4-FFF2-40B4-BE49-F238E27FC236}">
                <a16:creationId xmlns:a16="http://schemas.microsoft.com/office/drawing/2014/main" id="{652E71E1-4068-3710-98C5-05C791C94D5F}"/>
              </a:ext>
            </a:extLst>
          </p:cNvPr>
          <p:cNvSpPr/>
          <p:nvPr/>
        </p:nvSpPr>
        <p:spPr>
          <a:xfrm>
            <a:off x="2650602" y="263324"/>
            <a:ext cx="3009416" cy="6331351"/>
          </a:xfrm>
          <a:prstGeom prst="rect">
            <a:avLst/>
          </a:prstGeom>
          <a:scene3d>
            <a:camera prst="perspectiveRight"/>
            <a:lightRig rig="threePt" dir="t"/>
          </a:scene3d>
          <a:sp3d>
            <a:bevelT/>
          </a:sp3d>
        </p:spPr>
        <p:style>
          <a:lnRef idx="1">
            <a:schemeClr val="accent5"/>
          </a:lnRef>
          <a:fillRef idx="2">
            <a:schemeClr val="accent5"/>
          </a:fillRef>
          <a:effectRef idx="1">
            <a:schemeClr val="accent5"/>
          </a:effectRef>
          <a:fontRef idx="minor">
            <a:schemeClr val="dk1"/>
          </a:fontRef>
        </p:style>
        <p:txBody>
          <a:bodyPr rtlCol="0" anchor="ctr"/>
          <a:lstStyle/>
          <a:p>
            <a:pPr algn="ctr"/>
            <a:r>
              <a:rPr lang="ro-RO" sz="4000" dirty="0"/>
              <a:t>DIRECȚII DE CERECETARE</a:t>
            </a:r>
          </a:p>
        </p:txBody>
      </p:sp>
      <p:sp>
        <p:nvSpPr>
          <p:cNvPr id="8" name="Săgeată: dreapta vărgată 7">
            <a:extLst>
              <a:ext uri="{FF2B5EF4-FFF2-40B4-BE49-F238E27FC236}">
                <a16:creationId xmlns:a16="http://schemas.microsoft.com/office/drawing/2014/main" id="{C757A513-215C-95D4-7BE6-D0304F39BC50}"/>
              </a:ext>
            </a:extLst>
          </p:cNvPr>
          <p:cNvSpPr/>
          <p:nvPr/>
        </p:nvSpPr>
        <p:spPr>
          <a:xfrm>
            <a:off x="6054527" y="223776"/>
            <a:ext cx="4386805" cy="1446835"/>
          </a:xfrm>
          <a:prstGeom prst="strip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Achiziționarea unor motoare mai puternice</a:t>
            </a:r>
          </a:p>
        </p:txBody>
      </p:sp>
      <p:sp>
        <p:nvSpPr>
          <p:cNvPr id="10" name="Săgeată: dreapta vărgată 9">
            <a:extLst>
              <a:ext uri="{FF2B5EF4-FFF2-40B4-BE49-F238E27FC236}">
                <a16:creationId xmlns:a16="http://schemas.microsoft.com/office/drawing/2014/main" id="{58199D89-2B9A-7756-30C6-27C1CEF4E61E}"/>
              </a:ext>
            </a:extLst>
          </p:cNvPr>
          <p:cNvSpPr/>
          <p:nvPr/>
        </p:nvSpPr>
        <p:spPr>
          <a:xfrm>
            <a:off x="6054528" y="1982165"/>
            <a:ext cx="4386805" cy="1446835"/>
          </a:xfrm>
          <a:prstGeom prst="strip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Realizarea unei carcase ermetice pentru partea electrică</a:t>
            </a:r>
          </a:p>
        </p:txBody>
      </p:sp>
      <p:sp>
        <p:nvSpPr>
          <p:cNvPr id="11" name="Săgeată: dreapta vărgată 10">
            <a:extLst>
              <a:ext uri="{FF2B5EF4-FFF2-40B4-BE49-F238E27FC236}">
                <a16:creationId xmlns:a16="http://schemas.microsoft.com/office/drawing/2014/main" id="{AFEF0CD6-44EE-E460-821B-3C0468A6733E}"/>
              </a:ext>
            </a:extLst>
          </p:cNvPr>
          <p:cNvSpPr/>
          <p:nvPr/>
        </p:nvSpPr>
        <p:spPr>
          <a:xfrm>
            <a:off x="6054529" y="3733801"/>
            <a:ext cx="4386805" cy="1446835"/>
          </a:xfrm>
          <a:prstGeom prst="strip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Realizarea unui nou sistem de adaptare </a:t>
            </a:r>
          </a:p>
        </p:txBody>
      </p:sp>
      <p:sp>
        <p:nvSpPr>
          <p:cNvPr id="12" name="Săgeată: dreapta vărgată 11">
            <a:extLst>
              <a:ext uri="{FF2B5EF4-FFF2-40B4-BE49-F238E27FC236}">
                <a16:creationId xmlns:a16="http://schemas.microsoft.com/office/drawing/2014/main" id="{D65E6279-EC9B-EF63-6EB9-8D35FB910A19}"/>
              </a:ext>
            </a:extLst>
          </p:cNvPr>
          <p:cNvSpPr/>
          <p:nvPr/>
        </p:nvSpPr>
        <p:spPr>
          <a:xfrm>
            <a:off x="6096000" y="5333036"/>
            <a:ext cx="4386805" cy="1446835"/>
          </a:xfrm>
          <a:prstGeom prst="strip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Simplificarea sistemului de transmisie </a:t>
            </a:r>
          </a:p>
        </p:txBody>
      </p:sp>
    </p:spTree>
    <p:extLst>
      <p:ext uri="{BB962C8B-B14F-4D97-AF65-F5344CB8AC3E}">
        <p14:creationId xmlns:p14="http://schemas.microsoft.com/office/powerpoint/2010/main" val="2519602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19F7689-6A71-A77C-C760-3F32E1644B2C}"/>
              </a:ext>
            </a:extLst>
          </p:cNvPr>
          <p:cNvSpPr>
            <a:spLocks noGrp="1"/>
          </p:cNvSpPr>
          <p:nvPr>
            <p:ph type="title"/>
          </p:nvPr>
        </p:nvSpPr>
        <p:spPr>
          <a:xfrm>
            <a:off x="851222" y="2742721"/>
            <a:ext cx="3855720" cy="1362919"/>
          </a:xfrm>
        </p:spPr>
        <p:txBody>
          <a:bodyPr/>
          <a:lstStyle/>
          <a:p>
            <a:pPr algn="ctr"/>
            <a:r>
              <a:rPr lang="ro-RO" dirty="0"/>
              <a:t>Bibliografie selectivă</a:t>
            </a:r>
          </a:p>
        </p:txBody>
      </p:sp>
      <p:sp>
        <p:nvSpPr>
          <p:cNvPr id="3" name="Substituent text 2">
            <a:extLst>
              <a:ext uri="{FF2B5EF4-FFF2-40B4-BE49-F238E27FC236}">
                <a16:creationId xmlns:a16="http://schemas.microsoft.com/office/drawing/2014/main" id="{8BF1505B-FCC3-B754-C275-B4DFFB43B4F3}"/>
              </a:ext>
            </a:extLst>
          </p:cNvPr>
          <p:cNvSpPr>
            <a:spLocks noGrp="1"/>
          </p:cNvSpPr>
          <p:nvPr>
            <p:ph type="body" sz="half" idx="2"/>
          </p:nvPr>
        </p:nvSpPr>
        <p:spPr>
          <a:xfrm>
            <a:off x="6096000" y="262369"/>
            <a:ext cx="5663878" cy="6323625"/>
          </a:xfrm>
        </p:spPr>
        <p:txBody>
          <a:bodyPr>
            <a:normAutofit/>
          </a:bodyPr>
          <a:lstStyle/>
          <a:p>
            <a:r>
              <a:rPr lang="en-US" sz="1800" dirty="0">
                <a:solidFill>
                  <a:srgbClr val="222222"/>
                </a:solidFill>
                <a:latin typeface="Times New Roman" panose="02020603050405020304" pitchFamily="18" charset="0"/>
                <a:ea typeface="Times New Roman" panose="02020603050405020304" pitchFamily="18" charset="0"/>
                <a:cs typeface="Segoe UI" panose="020B0502040204020203" pitchFamily="34" charset="0"/>
              </a:rPr>
              <a:t>[1]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Aldulaimi</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H. H.,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Nguyeni</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T. H.,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Pratama</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P. S.,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Yoo</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H. R., Kim, D. K.,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Duy</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V. H., &amp; Kim, S. B. (2016).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Diameter-adjustable</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controller design of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wheel</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type</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pipe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inspection</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robot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using</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fuzzy logic control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method</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In </a:t>
            </a:r>
            <a:r>
              <a:rPr lang="ro-RO" sz="1800" i="1"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AETA 2015: Recent </a:t>
            </a:r>
            <a:r>
              <a:rPr lang="ro-RO" sz="1800" i="1"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Advances</a:t>
            </a:r>
            <a:r>
              <a:rPr lang="ro-RO" sz="1800" i="1"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in </a:t>
            </a:r>
            <a:r>
              <a:rPr lang="ro-RO" sz="1800" i="1"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Electrical</a:t>
            </a:r>
            <a:r>
              <a:rPr lang="ro-RO" sz="1800" i="1"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Engineering </a:t>
            </a:r>
            <a:r>
              <a:rPr lang="ro-RO" sz="1800" i="1"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and</a:t>
            </a:r>
            <a:r>
              <a:rPr lang="ro-RO" sz="1800" i="1"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a:t>
            </a:r>
            <a:r>
              <a:rPr lang="ro-RO" sz="1800" i="1"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Related</a:t>
            </a:r>
            <a:r>
              <a:rPr lang="ro-RO" sz="1800" i="1"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a:t>
            </a:r>
            <a:r>
              <a:rPr lang="ro-RO" sz="1800" i="1"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Sciences</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 (pp. 685-696). Springer International </a:t>
            </a:r>
            <a:r>
              <a:rPr lang="ro-RO" sz="1800" dirty="0" err="1">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Publishing</a:t>
            </a:r>
            <a:r>
              <a:rPr lang="ro-RO"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rPr>
              <a:t>.</a:t>
            </a:r>
            <a:endParaRPr lang="en-US" sz="1800" dirty="0">
              <a:solidFill>
                <a:srgbClr val="222222"/>
              </a:solidFill>
              <a:effectLst/>
              <a:latin typeface="Times New Roman" panose="02020603050405020304" pitchFamily="18" charset="0"/>
              <a:ea typeface="Times New Roman" panose="02020603050405020304" pitchFamily="18" charset="0"/>
              <a:cs typeface="Segoe UI" panose="020B0502040204020203" pitchFamily="34" charset="0"/>
            </a:endParaRPr>
          </a:p>
          <a:p>
            <a:r>
              <a:rPr lang="en-US" sz="1800" dirty="0">
                <a:solidFill>
                  <a:srgbClr val="222222"/>
                </a:solidFill>
                <a:latin typeface="Times New Roman" panose="02020603050405020304" pitchFamily="18" charset="0"/>
                <a:ea typeface="Times New Roman" panose="02020603050405020304" pitchFamily="18" charset="0"/>
                <a:cs typeface="Segoe UI" panose="020B0502040204020203" pitchFamily="34" charset="0"/>
              </a:rPr>
              <a:t>[2]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Gargade</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 &amp;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Ohol</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S. (2016).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Development</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of in-pipe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inspection</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robot. </a:t>
            </a:r>
            <a:r>
              <a:rPr lang="ro-RO" sz="1800" i="1"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IOSR J. </a:t>
            </a:r>
            <a:r>
              <a:rPr lang="ro-RO" sz="1800" i="1"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Mech</a:t>
            </a:r>
            <a:r>
              <a:rPr lang="ro-RO" sz="1800" i="1"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i="1"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Civ</a:t>
            </a:r>
            <a:r>
              <a:rPr lang="ro-RO" sz="1800" i="1"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i="1"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Eng</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i="1"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13</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(4), 64-72.</a:t>
            </a:r>
            <a:endParaRPr lang="en-US"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endParaRPr>
          </a:p>
          <a:p>
            <a:r>
              <a:rPr lang="en-US" sz="1800" dirty="0">
                <a:solidFill>
                  <a:srgbClr val="222222"/>
                </a:solidFill>
                <a:latin typeface="Times New Roman" panose="02020603050405020304" pitchFamily="18" charset="0"/>
                <a:ea typeface="Calibri" panose="020F0502020204030204" pitchFamily="34" charset="0"/>
                <a:cs typeface="Segoe UI" panose="020B0502040204020203" pitchFamily="34" charset="0"/>
              </a:rPr>
              <a:t>[3]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Tatar</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M.O - </a:t>
            </a:r>
            <a:r>
              <a:rPr lang="ro-RO" sz="1800" dirty="0" err="1">
                <a:effectLst/>
                <a:latin typeface="Times New Roman" panose="02020603050405020304" pitchFamily="18" charset="0"/>
                <a:ea typeface="Times New Roman" panose="02020603050405020304" pitchFamily="18" charset="0"/>
              </a:rPr>
              <a:t>Contribuţii</a:t>
            </a:r>
            <a:r>
              <a:rPr lang="ro-RO" sz="1800" dirty="0">
                <a:effectLst/>
                <a:latin typeface="Times New Roman" panose="02020603050405020304" pitchFamily="18" charset="0"/>
                <a:ea typeface="Times New Roman" panose="02020603050405020304" pitchFamily="18" charset="0"/>
              </a:rPr>
              <a:t> la dezvoltarea sistemelor robotice modulare de </a:t>
            </a:r>
            <a:r>
              <a:rPr lang="ro-RO" sz="1800" dirty="0" err="1">
                <a:effectLst/>
                <a:latin typeface="Times New Roman" panose="02020603050405020304" pitchFamily="18" charset="0"/>
                <a:ea typeface="Times New Roman" panose="02020603050405020304" pitchFamily="18" charset="0"/>
              </a:rPr>
              <a:t>inspecţie</a:t>
            </a:r>
            <a:r>
              <a:rPr lang="ro-RO" sz="1800" dirty="0">
                <a:effectLst/>
                <a:latin typeface="Times New Roman" panose="02020603050405020304" pitchFamily="18" charset="0"/>
                <a:ea typeface="Times New Roman" panose="02020603050405020304" pitchFamily="18" charset="0"/>
              </a:rPr>
              <a:t> în </a:t>
            </a:r>
            <a:r>
              <a:rPr lang="ro-RO" sz="1800" dirty="0" err="1">
                <a:effectLst/>
                <a:latin typeface="Times New Roman" panose="02020603050405020304" pitchFamily="18" charset="0"/>
                <a:ea typeface="Times New Roman" panose="02020603050405020304" pitchFamily="18" charset="0"/>
              </a:rPr>
              <a:t>ţevi</a:t>
            </a:r>
            <a:r>
              <a:rPr lang="ro-RO" sz="1800" dirty="0">
                <a:effectLst/>
                <a:latin typeface="Times New Roman" panose="02020603050405020304" pitchFamily="18" charset="0"/>
                <a:ea typeface="Times New Roman" panose="02020603050405020304" pitchFamily="18" charset="0"/>
              </a:rPr>
              <a:t> </a:t>
            </a:r>
            <a:r>
              <a:rPr lang="ro-RO" sz="1800" dirty="0" err="1">
                <a:effectLst/>
                <a:latin typeface="Times New Roman" panose="02020603050405020304" pitchFamily="18" charset="0"/>
                <a:ea typeface="Times New Roman" panose="02020603050405020304" pitchFamily="18" charset="0"/>
              </a:rPr>
              <a:t>şi</a:t>
            </a:r>
            <a:r>
              <a:rPr lang="ro-RO" sz="1800" dirty="0">
                <a:effectLst/>
                <a:latin typeface="Times New Roman" panose="02020603050405020304" pitchFamily="18" charset="0"/>
                <a:ea typeface="Times New Roman" panose="02020603050405020304" pitchFamily="18" charset="0"/>
              </a:rPr>
              <a:t> a </a:t>
            </a:r>
            <a:r>
              <a:rPr lang="ro-RO" sz="1800" dirty="0" err="1">
                <a:effectLst/>
                <a:latin typeface="Times New Roman" panose="02020603050405020304" pitchFamily="18" charset="0"/>
                <a:ea typeface="Times New Roman" panose="02020603050405020304" pitchFamily="18" charset="0"/>
              </a:rPr>
              <a:t>roboţilor</a:t>
            </a:r>
            <a:r>
              <a:rPr lang="ro-RO" sz="1800" dirty="0">
                <a:effectLst/>
                <a:latin typeface="Times New Roman" panose="02020603050405020304" pitchFamily="18" charset="0"/>
                <a:ea typeface="Times New Roman" panose="02020603050405020304" pitchFamily="18" charset="0"/>
              </a:rPr>
              <a:t> </a:t>
            </a:r>
            <a:r>
              <a:rPr lang="ro-RO" sz="1800" dirty="0" err="1">
                <a:effectLst/>
                <a:latin typeface="Times New Roman" panose="02020603050405020304" pitchFamily="18" charset="0"/>
                <a:ea typeface="Times New Roman" panose="02020603050405020304" pitchFamily="18" charset="0"/>
              </a:rPr>
              <a:t>omnidirecţionali</a:t>
            </a:r>
            <a:r>
              <a:rPr lang="ro-RO" sz="1800" dirty="0">
                <a:effectLst/>
                <a:latin typeface="Times New Roman" panose="02020603050405020304" pitchFamily="18" charset="0"/>
                <a:ea typeface="Times New Roman" panose="02020603050405020304" pitchFamily="18" charset="0"/>
              </a:rPr>
              <a:t>, </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Teză de abilitare, </a:t>
            </a:r>
            <a:r>
              <a:rPr lang="ro-RO" sz="1800" dirty="0">
                <a:effectLst/>
                <a:latin typeface="Times New Roman" panose="02020603050405020304" pitchFamily="18" charset="0"/>
                <a:ea typeface="Times New Roman" panose="02020603050405020304" pitchFamily="18" charset="0"/>
              </a:rPr>
              <a:t>Universitatea Tehnica din Cluj-Napoca, 2015</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a:t>
            </a:r>
            <a:endParaRPr lang="en-US"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endParaRPr>
          </a:p>
          <a:p>
            <a:r>
              <a:rPr lang="en-US" sz="1800" dirty="0">
                <a:solidFill>
                  <a:srgbClr val="222222"/>
                </a:solidFill>
                <a:latin typeface="Times New Roman" panose="02020603050405020304" pitchFamily="18" charset="0"/>
                <a:ea typeface="Calibri" panose="020F0502020204030204" pitchFamily="34" charset="0"/>
                <a:cs typeface="Segoe UI" panose="020B0502040204020203" pitchFamily="34" charset="0"/>
              </a:rPr>
              <a:t>[4]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Zhao</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W.,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Zhang</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L., &amp; Kim, J. (2020). Design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and</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analysis</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of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independently</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adjustable</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large</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in-pipe robot for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long-distance</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pipeline</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i="1"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Applied</a:t>
            </a:r>
            <a:r>
              <a:rPr lang="ro-RO" sz="1800" i="1"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i="1" dirty="0" err="1">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Sciences</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 </a:t>
            </a:r>
            <a:r>
              <a:rPr lang="ro-RO" sz="1800" i="1"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10</a:t>
            </a:r>
            <a:r>
              <a:rPr lang="ro-RO"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rPr>
              <a:t>(10), 3637.</a:t>
            </a:r>
            <a:endParaRPr lang="en-US" sz="1800" dirty="0">
              <a:solidFill>
                <a:srgbClr val="222222"/>
              </a:solidFill>
              <a:effectLst/>
              <a:latin typeface="Times New Roman" panose="02020603050405020304" pitchFamily="18" charset="0"/>
              <a:ea typeface="Calibri" panose="020F0502020204030204" pitchFamily="34" charset="0"/>
              <a:cs typeface="Segoe UI" panose="020B0502040204020203" pitchFamily="34" charset="0"/>
            </a:endParaRPr>
          </a:p>
          <a:p>
            <a:endParaRPr lang="ro-RO" sz="1800" dirty="0">
              <a:effectLst/>
              <a:latin typeface="Times New Roman" panose="02020603050405020304" pitchFamily="18" charset="0"/>
              <a:ea typeface="Times New Roman" panose="02020603050405020304" pitchFamily="18" charset="0"/>
            </a:endParaRPr>
          </a:p>
          <a:p>
            <a:endParaRPr lang="ro-RO" dirty="0"/>
          </a:p>
        </p:txBody>
      </p:sp>
    </p:spTree>
    <p:extLst>
      <p:ext uri="{BB962C8B-B14F-4D97-AF65-F5344CB8AC3E}">
        <p14:creationId xmlns:p14="http://schemas.microsoft.com/office/powerpoint/2010/main" val="2434655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64460C1-6E9D-749D-FE51-E5F7A554E690}"/>
              </a:ext>
            </a:extLst>
          </p:cNvPr>
          <p:cNvSpPr>
            <a:spLocks noGrp="1"/>
          </p:cNvSpPr>
          <p:nvPr>
            <p:ph type="title"/>
          </p:nvPr>
        </p:nvSpPr>
        <p:spPr>
          <a:xfrm>
            <a:off x="839647" y="2364526"/>
            <a:ext cx="3855720" cy="2157884"/>
          </a:xfrm>
        </p:spPr>
        <p:txBody>
          <a:bodyPr/>
          <a:lstStyle/>
          <a:p>
            <a:pPr algn="ctr"/>
            <a:r>
              <a:rPr lang="ro-RO" dirty="0"/>
              <a:t>Bibliografie selectivă</a:t>
            </a:r>
          </a:p>
        </p:txBody>
      </p:sp>
      <p:sp>
        <p:nvSpPr>
          <p:cNvPr id="3" name="Substituent conținut 2">
            <a:extLst>
              <a:ext uri="{FF2B5EF4-FFF2-40B4-BE49-F238E27FC236}">
                <a16:creationId xmlns:a16="http://schemas.microsoft.com/office/drawing/2014/main" id="{711E862E-0701-5FEE-7A94-028639D269C6}"/>
              </a:ext>
            </a:extLst>
          </p:cNvPr>
          <p:cNvSpPr>
            <a:spLocks noGrp="1"/>
          </p:cNvSpPr>
          <p:nvPr>
            <p:ph idx="1"/>
          </p:nvPr>
        </p:nvSpPr>
        <p:spPr>
          <a:xfrm>
            <a:off x="6256020" y="335666"/>
            <a:ext cx="5212080" cy="6215605"/>
          </a:xfrm>
        </p:spPr>
        <p:txBody>
          <a:bodyPr/>
          <a:lstStyle/>
          <a:p>
            <a:pPr marL="0" indent="0">
              <a:buNone/>
            </a:pP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[5]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Suryavanshi</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K.,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Vadapalli</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R.,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Vucha</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R.,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Sarkar</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 &amp; Krishna, K. M. (2020, May).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Omnidirectional</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tractable</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three</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module robot. In </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2020 IEEE International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Conference</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on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Robotics</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Automation</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(ICRA)</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(pp. 9316-9321). IEEE.</a:t>
            </a:r>
            <a:endPar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[6] </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Călin, R. U. S. U., &amp; TĂTAR, M. O. (2020). DESIGN OF AN INSPECTION ROBOT BASED ON THE PANTOGRAPH MECHANISM. </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ACTA TECHNICA NAPOCENSIS-</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Series</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APPLIED MATHEMATICS, MECHANICS,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ENGINEERING</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63</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(3).</a:t>
            </a:r>
            <a:endParaRPr lang="en-US" sz="18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[7] </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Ling, Z.,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Yu</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X.,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Yan</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S., &amp; Chen, Y. (2020, May). Design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numerical</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simulation</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of a self-adaptive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variable-diameter</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robot for in-pipe non-destructive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inspection</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In </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IOP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Conference</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Series</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Earth</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and</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Environmental</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Science</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(Vol. 514, No. 2, p. 022032). IOP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Publishing</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[8]</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Verma</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Kaiwart</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Dubey</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N. D.,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Naseer</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F., &amp;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Pradhan</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S. (2022). A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review</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on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various</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types</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of in-pipe </a:t>
            </a:r>
            <a:r>
              <a:rPr lang="ro-RO" sz="1800"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inspection</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robot.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Materials</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Today</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err="1">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Proceedings</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a:t>
            </a:r>
            <a:r>
              <a:rPr lang="ro-RO" sz="1800" i="1"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50</a:t>
            </a:r>
            <a:r>
              <a:rPr lang="ro-RO"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 1425-1434.</a:t>
            </a:r>
            <a:endParaRPr lang="en-US" sz="18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ro-RO" dirty="0"/>
          </a:p>
        </p:txBody>
      </p:sp>
    </p:spTree>
    <p:extLst>
      <p:ext uri="{BB962C8B-B14F-4D97-AF65-F5344CB8AC3E}">
        <p14:creationId xmlns:p14="http://schemas.microsoft.com/office/powerpoint/2010/main" val="2322492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7316AF6-C8E2-DB88-9D86-3A90E1253245}"/>
              </a:ext>
            </a:extLst>
          </p:cNvPr>
          <p:cNvSpPr>
            <a:spLocks noGrp="1"/>
          </p:cNvSpPr>
          <p:nvPr>
            <p:ph type="ctrTitle"/>
          </p:nvPr>
        </p:nvSpPr>
        <p:spPr>
          <a:xfrm>
            <a:off x="1915385" y="2379887"/>
            <a:ext cx="8361229" cy="2098226"/>
          </a:xfrm>
        </p:spPr>
        <p:txBody>
          <a:bodyPr/>
          <a:lstStyle/>
          <a:p>
            <a:r>
              <a:rPr lang="en-US" i="1" dirty="0"/>
              <a:t>V</a:t>
            </a:r>
            <a:r>
              <a:rPr lang="ro-RO" i="1" dirty="0"/>
              <a:t>ă mulțumesc pentru atenție!</a:t>
            </a:r>
          </a:p>
        </p:txBody>
      </p:sp>
    </p:spTree>
    <p:extLst>
      <p:ext uri="{BB962C8B-B14F-4D97-AF65-F5344CB8AC3E}">
        <p14:creationId xmlns:p14="http://schemas.microsoft.com/office/powerpoint/2010/main" val="3931062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820A1C6-5294-E00E-DFBA-11C79CFAAD9A}"/>
              </a:ext>
            </a:extLst>
          </p:cNvPr>
          <p:cNvSpPr>
            <a:spLocks noGrp="1"/>
          </p:cNvSpPr>
          <p:nvPr>
            <p:ph type="title"/>
          </p:nvPr>
        </p:nvSpPr>
        <p:spPr/>
        <p:txBody>
          <a:bodyPr>
            <a:normAutofit/>
          </a:bodyPr>
          <a:lstStyle/>
          <a:p>
            <a:r>
              <a:rPr lang="ro-RO" sz="4000" dirty="0"/>
              <a:t>Cuprins:</a:t>
            </a:r>
          </a:p>
        </p:txBody>
      </p:sp>
      <p:sp>
        <p:nvSpPr>
          <p:cNvPr id="6" name="Substituent conținut 5">
            <a:extLst>
              <a:ext uri="{FF2B5EF4-FFF2-40B4-BE49-F238E27FC236}">
                <a16:creationId xmlns:a16="http://schemas.microsoft.com/office/drawing/2014/main" id="{77EBC53B-1020-CA12-D067-267163E774A9}"/>
              </a:ext>
            </a:extLst>
          </p:cNvPr>
          <p:cNvSpPr>
            <a:spLocks noGrp="1"/>
          </p:cNvSpPr>
          <p:nvPr>
            <p:ph idx="1"/>
          </p:nvPr>
        </p:nvSpPr>
        <p:spPr>
          <a:xfrm>
            <a:off x="1371600" y="1493134"/>
            <a:ext cx="9601200" cy="4374266"/>
          </a:xfrm>
        </p:spPr>
        <p:txBody>
          <a:bodyPr/>
          <a:lstStyle/>
          <a:p>
            <a:pPr marL="457200" indent="-457200">
              <a:buAutoNum type="arabicPeriod"/>
            </a:pPr>
            <a:r>
              <a:rPr lang="ro-RO" dirty="0"/>
              <a:t>Clasificarea roboților pentru inspecția interioară a țevilor</a:t>
            </a:r>
          </a:p>
          <a:p>
            <a:pPr marL="457200" indent="-457200">
              <a:buAutoNum type="arabicPeriod"/>
            </a:pPr>
            <a:r>
              <a:rPr lang="ro-RO" dirty="0"/>
              <a:t>Mecanismele de adaptare pentru inspecția interioară a țevilor</a:t>
            </a:r>
          </a:p>
          <a:p>
            <a:pPr marL="457200" indent="-457200">
              <a:buAutoNum type="arabicPeriod"/>
            </a:pPr>
            <a:r>
              <a:rPr lang="ro-RO" dirty="0"/>
              <a:t>Proiectarea variantelor constructive</a:t>
            </a:r>
          </a:p>
          <a:p>
            <a:pPr marL="457200" indent="-457200">
              <a:buAutoNum type="arabicPeriod"/>
            </a:pPr>
            <a:r>
              <a:rPr lang="ro-RO" dirty="0"/>
              <a:t>Proiectarea sistemelor de transmisie</a:t>
            </a:r>
          </a:p>
          <a:p>
            <a:pPr marL="457200" indent="-457200">
              <a:buAutoNum type="arabicPeriod"/>
            </a:pPr>
            <a:r>
              <a:rPr lang="ro-RO" dirty="0"/>
              <a:t>Modelarea matematică în secțiunea de cot</a:t>
            </a:r>
          </a:p>
          <a:p>
            <a:pPr marL="457200" indent="-457200">
              <a:buAutoNum type="arabicPeriod"/>
            </a:pPr>
            <a:r>
              <a:rPr lang="ro-RO" dirty="0"/>
              <a:t>Realizarea componentei electrice</a:t>
            </a:r>
          </a:p>
          <a:p>
            <a:pPr marL="457200" indent="-457200">
              <a:buAutoNum type="arabicPeriod"/>
            </a:pPr>
            <a:r>
              <a:rPr lang="ro-RO" dirty="0"/>
              <a:t>Realizarea practică a robotului de inspecție interioară a țevilor</a:t>
            </a:r>
          </a:p>
          <a:p>
            <a:pPr marL="457200" indent="-457200">
              <a:buAutoNum type="arabicPeriod"/>
            </a:pPr>
            <a:r>
              <a:rPr lang="ro-RO" dirty="0"/>
              <a:t>Concluzii și direcții de cercetare</a:t>
            </a:r>
          </a:p>
          <a:p>
            <a:pPr marL="457200" indent="-457200">
              <a:buAutoNum type="arabicPeriod"/>
            </a:pPr>
            <a:r>
              <a:rPr lang="ro-RO" dirty="0"/>
              <a:t>Bibliografie selectivă</a:t>
            </a:r>
          </a:p>
          <a:p>
            <a:pPr marL="457200" indent="-457200">
              <a:buAutoNum type="arabicPeriod"/>
            </a:pPr>
            <a:endParaRPr lang="ro-RO" dirty="0"/>
          </a:p>
          <a:p>
            <a:pPr marL="457200" indent="-457200">
              <a:buAutoNum type="arabicPeriod"/>
            </a:pPr>
            <a:endParaRPr lang="ro-RO" dirty="0"/>
          </a:p>
          <a:p>
            <a:pPr marL="457200" indent="-457200">
              <a:buAutoNum type="arabicPeriod"/>
            </a:pPr>
            <a:endParaRPr lang="ro-RO" dirty="0"/>
          </a:p>
          <a:p>
            <a:pPr marL="457200" indent="-457200">
              <a:buAutoNum type="arabicPeriod"/>
            </a:pPr>
            <a:endParaRPr lang="ro-RO" dirty="0"/>
          </a:p>
          <a:p>
            <a:pPr marL="457200" indent="-457200">
              <a:buAutoNum type="arabicPeriod"/>
            </a:pPr>
            <a:endParaRPr lang="ro-RO" dirty="0"/>
          </a:p>
        </p:txBody>
      </p:sp>
    </p:spTree>
    <p:extLst>
      <p:ext uri="{BB962C8B-B14F-4D97-AF65-F5344CB8AC3E}">
        <p14:creationId xmlns:p14="http://schemas.microsoft.com/office/powerpoint/2010/main" val="208854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9" name="Rectangle 28">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ubstituent conținut 3">
            <a:extLst>
              <a:ext uri="{FF2B5EF4-FFF2-40B4-BE49-F238E27FC236}">
                <a16:creationId xmlns:a16="http://schemas.microsoft.com/office/drawing/2014/main" id="{26E0F8D1-C952-28BE-8DB2-2B6AA87DABB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4275" y="953489"/>
            <a:ext cx="6900380" cy="4951022"/>
          </a:xfrm>
          <a:prstGeom prst="rect">
            <a:avLst/>
          </a:prstGeom>
        </p:spPr>
      </p:pic>
      <p:sp>
        <p:nvSpPr>
          <p:cNvPr id="31"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u 1">
            <a:extLst>
              <a:ext uri="{FF2B5EF4-FFF2-40B4-BE49-F238E27FC236}">
                <a16:creationId xmlns:a16="http://schemas.microsoft.com/office/drawing/2014/main" id="{8AFF59B7-B86A-64AB-FF22-73D19EBF678E}"/>
              </a:ext>
            </a:extLst>
          </p:cNvPr>
          <p:cNvSpPr>
            <a:spLocks noGrp="1"/>
          </p:cNvSpPr>
          <p:nvPr>
            <p:ph type="title"/>
          </p:nvPr>
        </p:nvSpPr>
        <p:spPr>
          <a:xfrm>
            <a:off x="8633242" y="1202663"/>
            <a:ext cx="3176246" cy="3492100"/>
          </a:xfrm>
        </p:spPr>
        <p:txBody>
          <a:bodyPr vert="horz" lIns="91440" tIns="45720" rIns="91440" bIns="45720" rtlCol="0" anchor="b">
            <a:noAutofit/>
          </a:bodyPr>
          <a:lstStyle/>
          <a:p>
            <a:r>
              <a:rPr lang="en-US" sz="4000" cap="all" dirty="0" err="1">
                <a:latin typeface="Times New Roman" panose="02020603050405020304" pitchFamily="18" charset="0"/>
                <a:cs typeface="Times New Roman" panose="02020603050405020304" pitchFamily="18" charset="0"/>
              </a:rPr>
              <a:t>C</a:t>
            </a:r>
            <a:r>
              <a:rPr lang="en-US" sz="4000" dirty="0" err="1">
                <a:latin typeface="Times New Roman" panose="02020603050405020304" pitchFamily="18" charset="0"/>
                <a:cs typeface="Times New Roman" panose="02020603050405020304" pitchFamily="18" charset="0"/>
              </a:rPr>
              <a:t>lasificarea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roboților</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pentru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inspecția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interioară</a:t>
            </a:r>
            <a:r>
              <a:rPr lang="en-US" sz="4000" dirty="0">
                <a:latin typeface="Times New Roman" panose="02020603050405020304" pitchFamily="18" charset="0"/>
                <a:cs typeface="Times New Roman" panose="02020603050405020304" pitchFamily="18" charset="0"/>
              </a:rPr>
              <a:t> a </a:t>
            </a:r>
            <a:r>
              <a:rPr lang="en-US" sz="4000" dirty="0" err="1">
                <a:latin typeface="Times New Roman" panose="02020603050405020304" pitchFamily="18" charset="0"/>
                <a:cs typeface="Times New Roman" panose="02020603050405020304" pitchFamily="18" charset="0"/>
              </a:rPr>
              <a:t>țevilor</a:t>
            </a:r>
            <a:endParaRPr lang="en-US" sz="4000" cap="al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4067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reptunghi: colțuri diagonale rotunjite 17">
            <a:extLst>
              <a:ext uri="{FF2B5EF4-FFF2-40B4-BE49-F238E27FC236}">
                <a16:creationId xmlns:a16="http://schemas.microsoft.com/office/drawing/2014/main" id="{F0694005-A589-07B8-778D-2B95FF6E0833}"/>
              </a:ext>
            </a:extLst>
          </p:cNvPr>
          <p:cNvSpPr/>
          <p:nvPr/>
        </p:nvSpPr>
        <p:spPr>
          <a:xfrm>
            <a:off x="994621" y="4668557"/>
            <a:ext cx="3679538" cy="1883939"/>
          </a:xfrm>
          <a:prstGeom prst="round2DiagRect">
            <a:avLst/>
          </a:prstGeom>
          <a:solidFill>
            <a:schemeClr val="bg1">
              <a:alpha val="68000"/>
            </a:schemeClr>
          </a:solidFill>
          <a:ln w="1270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4" name="Dreptunghi: colțuri diagonale rotunjite 13">
            <a:extLst>
              <a:ext uri="{FF2B5EF4-FFF2-40B4-BE49-F238E27FC236}">
                <a16:creationId xmlns:a16="http://schemas.microsoft.com/office/drawing/2014/main" id="{421D35F2-CBCA-3843-7217-5254318617E1}"/>
              </a:ext>
            </a:extLst>
          </p:cNvPr>
          <p:cNvSpPr/>
          <p:nvPr/>
        </p:nvSpPr>
        <p:spPr>
          <a:xfrm flipV="1">
            <a:off x="994621" y="119861"/>
            <a:ext cx="3679538" cy="1883939"/>
          </a:xfrm>
          <a:prstGeom prst="round2DiagRect">
            <a:avLst/>
          </a:prstGeom>
          <a:solidFill>
            <a:schemeClr val="bg1">
              <a:alpha val="68000"/>
            </a:schemeClr>
          </a:solidFill>
          <a:ln w="1270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11" name="Dreptunghi: colțuri diagonale rotunjite 10">
            <a:extLst>
              <a:ext uri="{FF2B5EF4-FFF2-40B4-BE49-F238E27FC236}">
                <a16:creationId xmlns:a16="http://schemas.microsoft.com/office/drawing/2014/main" id="{EF9DA902-F7EF-F948-0D66-DD3FF0C87197}"/>
              </a:ext>
            </a:extLst>
          </p:cNvPr>
          <p:cNvSpPr/>
          <p:nvPr/>
        </p:nvSpPr>
        <p:spPr>
          <a:xfrm>
            <a:off x="8288049" y="119861"/>
            <a:ext cx="3679538" cy="1883939"/>
          </a:xfrm>
          <a:prstGeom prst="round2DiagRect">
            <a:avLst/>
          </a:prstGeom>
          <a:solidFill>
            <a:schemeClr val="bg1">
              <a:alpha val="68000"/>
            </a:schemeClr>
          </a:solidFill>
          <a:ln w="1270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Oval 4">
            <a:extLst>
              <a:ext uri="{FF2B5EF4-FFF2-40B4-BE49-F238E27FC236}">
                <a16:creationId xmlns:a16="http://schemas.microsoft.com/office/drawing/2014/main" id="{C4E634AE-3F0B-18C1-854A-D5CC50FF66AD}"/>
              </a:ext>
            </a:extLst>
          </p:cNvPr>
          <p:cNvSpPr/>
          <p:nvPr/>
        </p:nvSpPr>
        <p:spPr>
          <a:xfrm>
            <a:off x="4674159" y="2393321"/>
            <a:ext cx="3613890" cy="18839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sz="2000" b="1" dirty="0"/>
              <a:t>Mecanisme de adaptare pentru roboții mobili pentru inspecția interiorului țevilor</a:t>
            </a:r>
          </a:p>
        </p:txBody>
      </p:sp>
      <p:pic>
        <p:nvPicPr>
          <p:cNvPr id="6" name="Substituent conținut 5" descr="O imagine care conține roată, Piesă auto, captură de ecran&#10;&#10;Descriere generată automat">
            <a:extLst>
              <a:ext uri="{FF2B5EF4-FFF2-40B4-BE49-F238E27FC236}">
                <a16:creationId xmlns:a16="http://schemas.microsoft.com/office/drawing/2014/main" id="{428EE4DB-8453-80B7-BC0B-6BD1841C0B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234539" y="308675"/>
            <a:ext cx="3199701" cy="1506309"/>
          </a:xfrm>
          <a:prstGeom prst="rect">
            <a:avLst/>
          </a:prstGeom>
        </p:spPr>
      </p:pic>
      <p:pic>
        <p:nvPicPr>
          <p:cNvPr id="10" name="Imagine 9" descr="O imagine care conține captură de ecran, diagramă, linie, instrument&#10;&#10;Descriere generată automat">
            <a:extLst>
              <a:ext uri="{FF2B5EF4-FFF2-40B4-BE49-F238E27FC236}">
                <a16:creationId xmlns:a16="http://schemas.microsoft.com/office/drawing/2014/main" id="{5F853F77-300D-0713-6732-FE9F51E8584A}"/>
              </a:ext>
            </a:extLst>
          </p:cNvPr>
          <p:cNvPicPr>
            <a:picLocks noChangeAspect="1"/>
          </p:cNvPicPr>
          <p:nvPr/>
        </p:nvPicPr>
        <p:blipFill rotWithShape="1">
          <a:blip r:embed="rId4"/>
          <a:srcRect b="12869"/>
          <a:stretch/>
        </p:blipFill>
        <p:spPr>
          <a:xfrm>
            <a:off x="8557572" y="266883"/>
            <a:ext cx="3140492" cy="1586204"/>
          </a:xfrm>
          <a:prstGeom prst="rect">
            <a:avLst/>
          </a:prstGeom>
        </p:spPr>
      </p:pic>
      <p:pic>
        <p:nvPicPr>
          <p:cNvPr id="17" name="Substituent conținut 16" descr="O imagine care conține roată, bicicletã, desen animat, Piesă auto&#10;&#10;Descriere generată automat">
            <a:extLst>
              <a:ext uri="{FF2B5EF4-FFF2-40B4-BE49-F238E27FC236}">
                <a16:creationId xmlns:a16="http://schemas.microsoft.com/office/drawing/2014/main" id="{8569F688-44CE-FDD0-BC29-9EFFCE25F43D}"/>
              </a:ext>
            </a:extLst>
          </p:cNvPr>
          <p:cNvPicPr>
            <a:picLocks noGrp="1" noChangeAspect="1"/>
          </p:cNvPicPr>
          <p:nvPr>
            <p:ph sz="half" idx="1"/>
          </p:nvPr>
        </p:nvPicPr>
        <p:blipFill rotWithShape="1">
          <a:blip r:embed="rId5"/>
          <a:srcRect b="9196"/>
          <a:stretch/>
        </p:blipFill>
        <p:spPr>
          <a:xfrm>
            <a:off x="1234539" y="4895473"/>
            <a:ext cx="3275701" cy="1426369"/>
          </a:xfrm>
          <a:prstGeom prst="rect">
            <a:avLst/>
          </a:prstGeom>
        </p:spPr>
      </p:pic>
      <p:sp>
        <p:nvSpPr>
          <p:cNvPr id="19" name="Dreptunghi: colțuri diagonale rotunjite 18">
            <a:extLst>
              <a:ext uri="{FF2B5EF4-FFF2-40B4-BE49-F238E27FC236}">
                <a16:creationId xmlns:a16="http://schemas.microsoft.com/office/drawing/2014/main" id="{6708DBEB-447D-FAED-F052-BF3FEDC559FD}"/>
              </a:ext>
            </a:extLst>
          </p:cNvPr>
          <p:cNvSpPr/>
          <p:nvPr/>
        </p:nvSpPr>
        <p:spPr>
          <a:xfrm flipV="1">
            <a:off x="8288049" y="4667669"/>
            <a:ext cx="3679538" cy="1883939"/>
          </a:xfrm>
          <a:prstGeom prst="round2DiagRect">
            <a:avLst/>
          </a:prstGeom>
          <a:solidFill>
            <a:schemeClr val="bg1">
              <a:alpha val="68000"/>
            </a:schemeClr>
          </a:solidFill>
          <a:ln w="1270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23" name="Imagine 22">
            <a:extLst>
              <a:ext uri="{FF2B5EF4-FFF2-40B4-BE49-F238E27FC236}">
                <a16:creationId xmlns:a16="http://schemas.microsoft.com/office/drawing/2014/main" id="{DF614E61-3460-7436-139F-0753D9757869}"/>
              </a:ext>
            </a:extLst>
          </p:cNvPr>
          <p:cNvPicPr>
            <a:picLocks noChangeAspect="1"/>
          </p:cNvPicPr>
          <p:nvPr/>
        </p:nvPicPr>
        <p:blipFill>
          <a:blip r:embed="rId6"/>
          <a:stretch>
            <a:fillRect/>
          </a:stretch>
        </p:blipFill>
        <p:spPr>
          <a:xfrm>
            <a:off x="8527967" y="4895473"/>
            <a:ext cx="3199702" cy="1504783"/>
          </a:xfrm>
          <a:prstGeom prst="rect">
            <a:avLst/>
          </a:prstGeom>
        </p:spPr>
      </p:pic>
      <p:sp>
        <p:nvSpPr>
          <p:cNvPr id="25" name="Săgeată: dreapta vărgată 24">
            <a:extLst>
              <a:ext uri="{FF2B5EF4-FFF2-40B4-BE49-F238E27FC236}">
                <a16:creationId xmlns:a16="http://schemas.microsoft.com/office/drawing/2014/main" id="{9522BF9F-6B3D-9032-332C-DACBD2CB8445}"/>
              </a:ext>
            </a:extLst>
          </p:cNvPr>
          <p:cNvSpPr/>
          <p:nvPr/>
        </p:nvSpPr>
        <p:spPr>
          <a:xfrm>
            <a:off x="7631722" y="2003800"/>
            <a:ext cx="755028" cy="525038"/>
          </a:xfrm>
          <a:prstGeom prst="stripedRightArrow">
            <a:avLst/>
          </a:prstGeom>
          <a:solidFill>
            <a:schemeClr val="tx2"/>
          </a:solidFill>
          <a:scene3d>
            <a:camera prst="orthographicFront">
              <a:rot lat="0" lon="0" rev="270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26" name="Săgeată: dreapta vărgată 25">
            <a:extLst>
              <a:ext uri="{FF2B5EF4-FFF2-40B4-BE49-F238E27FC236}">
                <a16:creationId xmlns:a16="http://schemas.microsoft.com/office/drawing/2014/main" id="{4B82148B-61D8-AFFC-DF4D-8AE631746D47}"/>
              </a:ext>
            </a:extLst>
          </p:cNvPr>
          <p:cNvSpPr/>
          <p:nvPr/>
        </p:nvSpPr>
        <p:spPr>
          <a:xfrm rot="5400000">
            <a:off x="7648016" y="4150258"/>
            <a:ext cx="755028" cy="525038"/>
          </a:xfrm>
          <a:prstGeom prst="stripedRightArrow">
            <a:avLst/>
          </a:prstGeom>
          <a:solidFill>
            <a:schemeClr val="tx2"/>
          </a:solidFill>
          <a:scene3d>
            <a:camera prst="orthographicFront">
              <a:rot lat="0" lon="0" rev="270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27" name="Săgeată: dreapta vărgată 26">
            <a:extLst>
              <a:ext uri="{FF2B5EF4-FFF2-40B4-BE49-F238E27FC236}">
                <a16:creationId xmlns:a16="http://schemas.microsoft.com/office/drawing/2014/main" id="{C49BB26C-612A-AEEC-99CB-D1866B946329}"/>
              </a:ext>
            </a:extLst>
          </p:cNvPr>
          <p:cNvSpPr/>
          <p:nvPr/>
        </p:nvSpPr>
        <p:spPr>
          <a:xfrm flipH="1">
            <a:off x="4575458" y="4141743"/>
            <a:ext cx="755028" cy="525038"/>
          </a:xfrm>
          <a:prstGeom prst="stripedRightArrow">
            <a:avLst/>
          </a:prstGeom>
          <a:solidFill>
            <a:schemeClr val="tx2"/>
          </a:solidFill>
          <a:scene3d>
            <a:camera prst="orthographicFront">
              <a:rot lat="0" lon="0" rev="270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28" name="Săgeată: dreapta vărgată 27">
            <a:extLst>
              <a:ext uri="{FF2B5EF4-FFF2-40B4-BE49-F238E27FC236}">
                <a16:creationId xmlns:a16="http://schemas.microsoft.com/office/drawing/2014/main" id="{2CF1A3DA-4C1F-BF85-7CFC-FF4538F59C2A}"/>
              </a:ext>
            </a:extLst>
          </p:cNvPr>
          <p:cNvSpPr/>
          <p:nvPr/>
        </p:nvSpPr>
        <p:spPr>
          <a:xfrm rot="5400000" flipH="1" flipV="1">
            <a:off x="4559164" y="2055224"/>
            <a:ext cx="755028" cy="525038"/>
          </a:xfrm>
          <a:prstGeom prst="stripedRightArrow">
            <a:avLst/>
          </a:prstGeom>
          <a:solidFill>
            <a:schemeClr val="tx2"/>
          </a:solidFill>
          <a:scene3d>
            <a:camera prst="orthographicFront">
              <a:rot lat="0" lon="0" rev="270000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dirty="0"/>
          </a:p>
        </p:txBody>
      </p:sp>
      <p:sp>
        <p:nvSpPr>
          <p:cNvPr id="2" name="Dreptunghi: colțuri diagonale rotunjite 1">
            <a:extLst>
              <a:ext uri="{FF2B5EF4-FFF2-40B4-BE49-F238E27FC236}">
                <a16:creationId xmlns:a16="http://schemas.microsoft.com/office/drawing/2014/main" id="{CCBBEFA4-D668-9EF3-4464-2C7413548EFE}"/>
              </a:ext>
            </a:extLst>
          </p:cNvPr>
          <p:cNvSpPr/>
          <p:nvPr/>
        </p:nvSpPr>
        <p:spPr>
          <a:xfrm>
            <a:off x="1093322" y="2003798"/>
            <a:ext cx="3482136" cy="655468"/>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sz="1400" i="1" dirty="0"/>
          </a:p>
          <a:p>
            <a:pPr algn="ctr"/>
            <a:r>
              <a:rPr lang="ro-RO" sz="1400" i="1" dirty="0"/>
              <a:t>Fig. 1. </a:t>
            </a:r>
            <a:r>
              <a:rPr lang="en-US" sz="1400" i="1" kern="100" dirty="0" err="1">
                <a:effectLst/>
                <a:ea typeface="Calibri" panose="020F0502020204030204" pitchFamily="34" charset="0"/>
                <a:cs typeface="Times New Roman" panose="02020603050405020304" pitchFamily="18" charset="0"/>
              </a:rPr>
              <a:t>Robotul</a:t>
            </a:r>
            <a:r>
              <a:rPr lang="en-US" sz="1400" i="1" kern="100" dirty="0">
                <a:effectLst/>
                <a:ea typeface="Calibri" panose="020F0502020204030204" pitchFamily="34" charset="0"/>
                <a:cs typeface="Times New Roman" panose="02020603050405020304" pitchFamily="18" charset="0"/>
              </a:rPr>
              <a:t> de </a:t>
            </a:r>
            <a:r>
              <a:rPr lang="en-US" sz="1400" i="1" kern="100" dirty="0" err="1">
                <a:effectLst/>
                <a:ea typeface="Calibri" panose="020F0502020204030204" pitchFamily="34" charset="0"/>
                <a:cs typeface="Times New Roman" panose="02020603050405020304" pitchFamily="18" charset="0"/>
              </a:rPr>
              <a:t>inspecție</a:t>
            </a:r>
            <a:r>
              <a:rPr lang="en-US" sz="1400" i="1" kern="100" dirty="0">
                <a:effectLst/>
                <a:ea typeface="Calibri" panose="020F0502020204030204" pitchFamily="34" charset="0"/>
                <a:cs typeface="Times New Roman" panose="02020603050405020304" pitchFamily="18" charset="0"/>
              </a:rPr>
              <a:t> a </a:t>
            </a:r>
            <a:r>
              <a:rPr lang="en-US" sz="1400" i="1" kern="100" dirty="0" err="1">
                <a:effectLst/>
                <a:ea typeface="Calibri" panose="020F0502020204030204" pitchFamily="34" charset="0"/>
                <a:cs typeface="Times New Roman" panose="02020603050405020304" pitchFamily="18" charset="0"/>
              </a:rPr>
              <a:t>țevilor</a:t>
            </a:r>
            <a:r>
              <a:rPr lang="en-US" sz="1400" i="1" kern="100" dirty="0">
                <a:effectLst/>
                <a:ea typeface="Calibri" panose="020F0502020204030204" pitchFamily="34" charset="0"/>
                <a:cs typeface="Times New Roman" panose="02020603050405020304" pitchFamily="18" charset="0"/>
              </a:rPr>
              <a:t> cu </a:t>
            </a:r>
            <a:r>
              <a:rPr lang="en-US" sz="1400" i="1" kern="100" dirty="0" err="1">
                <a:effectLst/>
                <a:ea typeface="Calibri" panose="020F0502020204030204" pitchFamily="34" charset="0"/>
                <a:cs typeface="Times New Roman" panose="02020603050405020304" pitchFamily="18" charset="0"/>
              </a:rPr>
              <a:t>sistem</a:t>
            </a:r>
            <a:r>
              <a:rPr lang="en-US" sz="1400" i="1" kern="100" dirty="0">
                <a:effectLst/>
                <a:ea typeface="Calibri" panose="020F0502020204030204" pitchFamily="34" charset="0"/>
                <a:cs typeface="Times New Roman" panose="02020603050405020304" pitchFamily="18" charset="0"/>
              </a:rPr>
              <a:t> de </a:t>
            </a:r>
            <a:r>
              <a:rPr lang="en-US" sz="1400" i="1" kern="100" dirty="0" err="1">
                <a:effectLst/>
                <a:ea typeface="Calibri" panose="020F0502020204030204" pitchFamily="34" charset="0"/>
                <a:cs typeface="Times New Roman" panose="02020603050405020304" pitchFamily="18" charset="0"/>
              </a:rPr>
              <a:t>adaptare</a:t>
            </a:r>
            <a:r>
              <a:rPr lang="en-US" sz="1400" i="1" kern="100" dirty="0">
                <a:effectLst/>
                <a:ea typeface="Calibri" panose="020F0502020204030204" pitchFamily="34" charset="0"/>
                <a:cs typeface="Times New Roman" panose="02020603050405020304" pitchFamily="18" charset="0"/>
              </a:rPr>
              <a:t> </a:t>
            </a:r>
            <a:r>
              <a:rPr lang="en-US" sz="1400" i="1" kern="100" dirty="0" err="1">
                <a:effectLst/>
                <a:ea typeface="Calibri" panose="020F0502020204030204" pitchFamily="34" charset="0"/>
                <a:cs typeface="Times New Roman" panose="02020603050405020304" pitchFamily="18" charset="0"/>
              </a:rPr>
              <a:t>activ</a:t>
            </a:r>
            <a:r>
              <a:rPr lang="en-US" sz="1400" i="1" kern="100" dirty="0">
                <a:effectLst/>
                <a:ea typeface="Calibri" panose="020F0502020204030204" pitchFamily="34" charset="0"/>
                <a:cs typeface="Times New Roman" panose="02020603050405020304" pitchFamily="18" charset="0"/>
              </a:rPr>
              <a:t> </a:t>
            </a:r>
            <a:r>
              <a:rPr lang="en-US" sz="1400" i="1" kern="100" dirty="0" err="1">
                <a:effectLst/>
                <a:ea typeface="Calibri" panose="020F0502020204030204" pitchFamily="34" charset="0"/>
                <a:cs typeface="Times New Roman" panose="02020603050405020304" pitchFamily="18" charset="0"/>
              </a:rPr>
              <a:t>și</a:t>
            </a:r>
            <a:r>
              <a:rPr lang="en-US" sz="1400" i="1" kern="100" dirty="0">
                <a:effectLst/>
                <a:ea typeface="Calibri" panose="020F0502020204030204" pitchFamily="34" charset="0"/>
                <a:cs typeface="Times New Roman" panose="02020603050405020304" pitchFamily="18" charset="0"/>
              </a:rPr>
              <a:t> </a:t>
            </a:r>
            <a:r>
              <a:rPr lang="en-US" sz="1400" i="1" kern="100" dirty="0" err="1">
                <a:effectLst/>
                <a:ea typeface="Calibri" panose="020F0502020204030204" pitchFamily="34" charset="0"/>
                <a:cs typeface="Times New Roman" panose="02020603050405020304" pitchFamily="18" charset="0"/>
              </a:rPr>
              <a:t>pasiv</a:t>
            </a:r>
            <a:r>
              <a:rPr lang="en-US" sz="1400" i="1" kern="100" dirty="0">
                <a:effectLst/>
                <a:ea typeface="Calibri" panose="020F0502020204030204" pitchFamily="34" charset="0"/>
                <a:cs typeface="Times New Roman" panose="02020603050405020304" pitchFamily="18" charset="0"/>
              </a:rPr>
              <a:t> [1]</a:t>
            </a:r>
            <a:endParaRPr lang="ro-RO" sz="1400" i="1" kern="100" dirty="0">
              <a:effectLst/>
              <a:ea typeface="Calibri" panose="020F0502020204030204" pitchFamily="34" charset="0"/>
              <a:cs typeface="Times New Roman" panose="02020603050405020304" pitchFamily="18" charset="0"/>
            </a:endParaRPr>
          </a:p>
          <a:p>
            <a:pPr algn="ctr"/>
            <a:endParaRPr lang="ro-RO" dirty="0"/>
          </a:p>
        </p:txBody>
      </p:sp>
      <p:sp>
        <p:nvSpPr>
          <p:cNvPr id="3" name="Dreptunghi: colțuri diagonale rotunjite 2">
            <a:extLst>
              <a:ext uri="{FF2B5EF4-FFF2-40B4-BE49-F238E27FC236}">
                <a16:creationId xmlns:a16="http://schemas.microsoft.com/office/drawing/2014/main" id="{3E014230-E185-B56C-8ACC-03709D394676}"/>
              </a:ext>
            </a:extLst>
          </p:cNvPr>
          <p:cNvSpPr/>
          <p:nvPr/>
        </p:nvSpPr>
        <p:spPr>
          <a:xfrm>
            <a:off x="8419338" y="4011313"/>
            <a:ext cx="3482136" cy="655468"/>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o-RO" sz="1400" i="1" dirty="0"/>
          </a:p>
          <a:p>
            <a:pPr lvl="0" algn="ctr">
              <a:lnSpc>
                <a:spcPct val="150000"/>
              </a:lnSpc>
              <a:spcAft>
                <a:spcPts val="800"/>
              </a:spcAft>
            </a:pPr>
            <a:r>
              <a:rPr lang="ro-RO" sz="1400" i="1" dirty="0"/>
              <a:t>Fig. 4. R</a:t>
            </a:r>
            <a:r>
              <a:rPr lang="ro-RO" sz="1400" i="1" kern="100" dirty="0">
                <a:effectLst/>
                <a:ea typeface="Calibri" panose="020F0502020204030204" pitchFamily="34" charset="0"/>
                <a:cs typeface="Times New Roman" panose="02020603050405020304" pitchFamily="18" charset="0"/>
              </a:rPr>
              <a:t>obot de inspecția țevilor destinat traseelor lungi</a:t>
            </a:r>
            <a:r>
              <a:rPr lang="en-US" sz="1400" i="1" kern="100" dirty="0">
                <a:effectLst/>
                <a:ea typeface="Calibri" panose="020F0502020204030204" pitchFamily="34" charset="0"/>
                <a:cs typeface="Times New Roman" panose="02020603050405020304" pitchFamily="18" charset="0"/>
              </a:rPr>
              <a:t> [4]</a:t>
            </a:r>
            <a:endParaRPr lang="ro-RO" sz="1400" kern="100" dirty="0">
              <a:effectLst/>
              <a:ea typeface="Calibri" panose="020F0502020204030204" pitchFamily="34" charset="0"/>
              <a:cs typeface="Times New Roman" panose="02020603050405020304" pitchFamily="18" charset="0"/>
            </a:endParaRPr>
          </a:p>
          <a:p>
            <a:pPr algn="ctr"/>
            <a:endParaRPr lang="ro-RO" dirty="0"/>
          </a:p>
        </p:txBody>
      </p:sp>
      <p:sp>
        <p:nvSpPr>
          <p:cNvPr id="4" name="Dreptunghi: colțuri diagonale rotunjite 3">
            <a:extLst>
              <a:ext uri="{FF2B5EF4-FFF2-40B4-BE49-F238E27FC236}">
                <a16:creationId xmlns:a16="http://schemas.microsoft.com/office/drawing/2014/main" id="{B4A305A7-6947-97CB-5EA9-453BE83613CD}"/>
              </a:ext>
            </a:extLst>
          </p:cNvPr>
          <p:cNvSpPr/>
          <p:nvPr/>
        </p:nvSpPr>
        <p:spPr>
          <a:xfrm flipH="1">
            <a:off x="1093321" y="4035263"/>
            <a:ext cx="3482136" cy="655468"/>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50000"/>
              </a:lnSpc>
              <a:spcAft>
                <a:spcPts val="800"/>
              </a:spcAft>
            </a:pPr>
            <a:r>
              <a:rPr lang="ro-RO" sz="1600" i="1" dirty="0"/>
              <a:t>Fig. 3. Robotul MRIT-1</a:t>
            </a:r>
            <a:r>
              <a:rPr lang="en-US" sz="1600" i="1" dirty="0"/>
              <a:t> [3]</a:t>
            </a:r>
            <a:endParaRPr lang="ro-RO" sz="1600" dirty="0"/>
          </a:p>
        </p:txBody>
      </p:sp>
      <p:sp>
        <p:nvSpPr>
          <p:cNvPr id="7" name="Dreptunghi: colțuri diagonale rotunjite 6">
            <a:extLst>
              <a:ext uri="{FF2B5EF4-FFF2-40B4-BE49-F238E27FC236}">
                <a16:creationId xmlns:a16="http://schemas.microsoft.com/office/drawing/2014/main" id="{BD2F8601-1B70-9D0F-1163-1E7620955764}"/>
              </a:ext>
            </a:extLst>
          </p:cNvPr>
          <p:cNvSpPr/>
          <p:nvPr/>
        </p:nvSpPr>
        <p:spPr>
          <a:xfrm flipH="1">
            <a:off x="8386750" y="2014878"/>
            <a:ext cx="3482136" cy="655468"/>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o-RO" sz="1600" i="1" dirty="0"/>
              <a:t>Fig. 2. </a:t>
            </a:r>
            <a:r>
              <a:rPr lang="en-US" sz="1600" i="1" dirty="0" err="1">
                <a:effectLst/>
                <a:ea typeface="Calibri" panose="020F0502020204030204" pitchFamily="34" charset="0"/>
              </a:rPr>
              <a:t>Robotul</a:t>
            </a:r>
            <a:r>
              <a:rPr lang="en-US" sz="1600" i="1" dirty="0">
                <a:effectLst/>
                <a:ea typeface="Calibri" panose="020F0502020204030204" pitchFamily="34" charset="0"/>
              </a:rPr>
              <a:t> MRINSPECT I [2] </a:t>
            </a:r>
            <a:endParaRPr lang="ro-RO" sz="1600" i="1" dirty="0"/>
          </a:p>
        </p:txBody>
      </p:sp>
    </p:spTree>
    <p:extLst>
      <p:ext uri="{BB962C8B-B14F-4D97-AF65-F5344CB8AC3E}">
        <p14:creationId xmlns:p14="http://schemas.microsoft.com/office/powerpoint/2010/main" val="343030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192B084-CBFC-3691-6F98-110505340972}"/>
              </a:ext>
            </a:extLst>
          </p:cNvPr>
          <p:cNvSpPr>
            <a:spLocks noGrp="1"/>
          </p:cNvSpPr>
          <p:nvPr>
            <p:ph type="title"/>
          </p:nvPr>
        </p:nvSpPr>
        <p:spPr>
          <a:xfrm>
            <a:off x="723900" y="181169"/>
            <a:ext cx="3855720" cy="1618861"/>
          </a:xfrm>
        </p:spPr>
        <p:txBody>
          <a:bodyPr/>
          <a:lstStyle/>
          <a:p>
            <a:pPr algn="ctr"/>
            <a:r>
              <a:rPr lang="ro-RO" sz="4000" b="1" dirty="0"/>
              <a:t>Proiectarea variantelor constructive</a:t>
            </a:r>
          </a:p>
        </p:txBody>
      </p:sp>
      <mc:AlternateContent xmlns:mc="http://schemas.openxmlformats.org/markup-compatibility/2006" xmlns:a14="http://schemas.microsoft.com/office/drawing/2010/main">
        <mc:Choice Requires="a14">
          <p:sp>
            <p:nvSpPr>
              <p:cNvPr id="4" name="Substituent text 3">
                <a:extLst>
                  <a:ext uri="{FF2B5EF4-FFF2-40B4-BE49-F238E27FC236}">
                    <a16:creationId xmlns:a16="http://schemas.microsoft.com/office/drawing/2014/main" id="{3416FE12-E698-F363-2971-4F2023B7A388}"/>
                  </a:ext>
                </a:extLst>
              </p:cNvPr>
              <p:cNvSpPr>
                <a:spLocks noGrp="1"/>
              </p:cNvSpPr>
              <p:nvPr>
                <p:ph type="body" sz="half" idx="2"/>
              </p:nvPr>
            </p:nvSpPr>
            <p:spPr>
              <a:xfrm>
                <a:off x="723900" y="1968759"/>
                <a:ext cx="3855720" cy="3898641"/>
              </a:xfrm>
            </p:spPr>
            <p:txBody>
              <a:bodyPr/>
              <a:lstStyle/>
              <a:p>
                <a:r>
                  <a:rPr lang="ro-RO" sz="1800" dirty="0"/>
                  <a:t>Calculul variației diametrului în funcție de unghiul </a:t>
                </a:r>
                <a:r>
                  <a:rPr lang="el-GR" sz="1800" dirty="0"/>
                  <a:t>α</a:t>
                </a:r>
                <a:r>
                  <a:rPr lang="ro-RO" sz="1800" dirty="0"/>
                  <a:t>:</a:t>
                </a:r>
              </a:p>
              <a:p>
                <a:pPr/>
                <a14:m>
                  <m:oMathPara xmlns:m="http://schemas.openxmlformats.org/officeDocument/2006/math">
                    <m:oMathParaPr>
                      <m:jc m:val="centerGroup"/>
                    </m:oMathParaPr>
                    <m:oMath xmlns:m="http://schemas.openxmlformats.org/officeDocument/2006/math">
                      <m:r>
                        <a:rPr lang="ro-RO" sz="18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𝐷</m:t>
                      </m:r>
                      <m:d>
                        <m:dPr>
                          <m:ctrlPr>
                            <a:rPr lang="ro-RO" sz="1800" i="1">
                              <a:effectLst/>
                              <a:latin typeface="Cambria Math" panose="02040503050406030204" pitchFamily="18" charset="0"/>
                              <a:cs typeface="Times New Roman" panose="02020603050405020304" pitchFamily="18" charset="0"/>
                            </a:rPr>
                          </m:ctrlPr>
                        </m:dPr>
                        <m:e>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𝛼</m:t>
                          </m:r>
                        </m:e>
                      </m:d>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r>
                        <a:rPr lang="ro-RO"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𝑑</m:t>
                      </m:r>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800" i="1">
                              <a:effectLst/>
                              <a:latin typeface="Cambria Math" panose="02040503050406030204" pitchFamily="18" charset="0"/>
                              <a:cs typeface="Times New Roman" panose="02020603050405020304" pitchFamily="18" charset="0"/>
                            </a:rPr>
                          </m:ctrlPr>
                        </m:sSubPr>
                        <m:e>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𝑙</m:t>
                          </m:r>
                        </m:e>
                        <m:sub>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3</m:t>
                          </m:r>
                        </m:sub>
                      </m:sSub>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ro-RO" sz="1800" i="1">
                              <a:effectLst/>
                              <a:latin typeface="Cambria Math" panose="02040503050406030204" pitchFamily="18" charset="0"/>
                              <a:cs typeface="Times New Roman" panose="02020603050405020304" pitchFamily="18" charset="0"/>
                            </a:rPr>
                          </m:ctrlPr>
                        </m:funcPr>
                        <m:fName>
                          <m:r>
                            <m:rPr>
                              <m:sty m:val="p"/>
                            </m:rPr>
                            <a:rPr lang="ro-RO" sz="18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sin</m:t>
                          </m:r>
                        </m:fName>
                        <m:e>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𝛼</m:t>
                          </m:r>
                        </m:e>
                      </m:func>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𝑟</m:t>
                      </m:r>
                      <m:r>
                        <a:rPr lang="ro-RO"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ro-RO" sz="1800" dirty="0"/>
              </a:p>
              <a:p>
                <a:r>
                  <a:rPr lang="ro-RO" sz="1800" dirty="0"/>
                  <a:t>Conform </a:t>
                </a:r>
                <a:r>
                  <a:rPr lang="ro-RO" sz="1800" dirty="0">
                    <a:solidFill>
                      <a:srgbClr val="000000"/>
                    </a:solidFill>
                    <a:effectLst/>
                    <a:ea typeface="Calibri" panose="020F0502020204030204" pitchFamily="34" charset="0"/>
                  </a:rPr>
                  <a:t>producătorul DIRECT_LINE INOX:</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ro-RO"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𝐷</m:t>
                          </m:r>
                        </m:e>
                        <m:sub>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𝑚𝑖𝑛</m:t>
                          </m:r>
                        </m:sub>
                      </m:sSub>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=273 </m:t>
                      </m:r>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𝑚𝑚</m:t>
                      </m:r>
                    </m:oMath>
                  </m:oMathPara>
                </a14:m>
                <a:endParaRPr lang="ro-RO"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ro-RO"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𝐷</m:t>
                          </m:r>
                        </m:e>
                        <m:sub>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𝑚𝑎𝑥</m:t>
                          </m:r>
                        </m:sub>
                      </m:sSub>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=406, 40 </m:t>
                      </m:r>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𝑚𝑚</m:t>
                      </m:r>
                    </m:oMath>
                  </m:oMathPara>
                </a14:m>
                <a:endParaRPr lang="ro-RO"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ro-RO" sz="1800" dirty="0">
                  <a:solidFill>
                    <a:srgbClr val="000000"/>
                  </a:solidFill>
                  <a:effectLst/>
                  <a:ea typeface="Calibri" panose="020F0502020204030204" pitchFamily="34" charset="0"/>
                </a:endParaRPr>
              </a:p>
              <a:p>
                <a:endParaRPr lang="ro-RO" sz="1800" dirty="0">
                  <a:solidFill>
                    <a:srgbClr val="000000"/>
                  </a:solidFill>
                  <a:effectLst/>
                  <a:ea typeface="Calibri" panose="020F0502020204030204" pitchFamily="34" charset="0"/>
                </a:endParaRPr>
              </a:p>
              <a:p>
                <a:endParaRPr lang="ro-RO" dirty="0"/>
              </a:p>
              <a:p>
                <a:endParaRPr lang="ro-RO" dirty="0"/>
              </a:p>
            </p:txBody>
          </p:sp>
        </mc:Choice>
        <mc:Fallback xmlns="">
          <p:sp>
            <p:nvSpPr>
              <p:cNvPr id="4" name="Substituent text 3">
                <a:extLst>
                  <a:ext uri="{FF2B5EF4-FFF2-40B4-BE49-F238E27FC236}">
                    <a16:creationId xmlns:a16="http://schemas.microsoft.com/office/drawing/2014/main" id="{3416FE12-E698-F363-2971-4F2023B7A388}"/>
                  </a:ext>
                </a:extLst>
              </p:cNvPr>
              <p:cNvSpPr>
                <a:spLocks noGrp="1" noRot="1" noChangeAspect="1" noMove="1" noResize="1" noEditPoints="1" noAdjustHandles="1" noChangeArrowheads="1" noChangeShapeType="1" noTextEdit="1"/>
              </p:cNvSpPr>
              <p:nvPr>
                <p:ph type="body" sz="half" idx="2"/>
              </p:nvPr>
            </p:nvSpPr>
            <p:spPr>
              <a:xfrm>
                <a:off x="723900" y="1968759"/>
                <a:ext cx="3855720" cy="3898641"/>
              </a:xfrm>
              <a:blipFill>
                <a:blip r:embed="rId3"/>
                <a:stretch>
                  <a:fillRect l="-1424" t="-625"/>
                </a:stretch>
              </a:blipFill>
            </p:spPr>
            <p:txBody>
              <a:bodyPr/>
              <a:lstStyle/>
              <a:p>
                <a:r>
                  <a:rPr lang="ro-RO">
                    <a:noFill/>
                  </a:rPr>
                  <a:t> </a:t>
                </a:r>
              </a:p>
            </p:txBody>
          </p:sp>
        </mc:Fallback>
      </mc:AlternateContent>
      <p:pic>
        <p:nvPicPr>
          <p:cNvPr id="5" name="Substituent conținut 4" descr="O imagine care conține roată, anvelopă, Piesă auto, Vehicul de jucărie&#10;&#10;Descriere generată automat">
            <a:extLst>
              <a:ext uri="{FF2B5EF4-FFF2-40B4-BE49-F238E27FC236}">
                <a16:creationId xmlns:a16="http://schemas.microsoft.com/office/drawing/2014/main" id="{10258598-0620-DF16-139E-9E768D69CCD5}"/>
              </a:ext>
            </a:extLst>
          </p:cNvPr>
          <p:cNvPicPr>
            <a:picLocks noGrp="1" noChangeAspect="1"/>
          </p:cNvPicPr>
          <p:nvPr>
            <p:ph idx="1"/>
          </p:nvPr>
        </p:nvPicPr>
        <p:blipFill>
          <a:blip r:embed="rId4"/>
          <a:stretch>
            <a:fillRect/>
          </a:stretch>
        </p:blipFill>
        <p:spPr>
          <a:xfrm>
            <a:off x="6359499" y="181169"/>
            <a:ext cx="4891027" cy="3013719"/>
          </a:xfrm>
          <a:prstGeom prst="rect">
            <a:avLst/>
          </a:prstGeom>
        </p:spPr>
      </p:pic>
      <p:pic>
        <p:nvPicPr>
          <p:cNvPr id="6" name="Imagine 5" descr="O imagine care conține diagramă, linie, schiță, desen&#10;&#10;Descriere generată automat">
            <a:extLst>
              <a:ext uri="{FF2B5EF4-FFF2-40B4-BE49-F238E27FC236}">
                <a16:creationId xmlns:a16="http://schemas.microsoft.com/office/drawing/2014/main" id="{5D9307AA-E9C9-9FB0-EDF8-960160DFAC6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9499" y="3663113"/>
            <a:ext cx="5423330" cy="2804512"/>
          </a:xfrm>
          <a:prstGeom prst="rect">
            <a:avLst/>
          </a:prstGeom>
          <a:noFill/>
          <a:ln>
            <a:noFill/>
          </a:ln>
        </p:spPr>
      </p:pic>
      <p:sp>
        <p:nvSpPr>
          <p:cNvPr id="3" name="Dreptunghi: colțuri rotunjite 2">
            <a:extLst>
              <a:ext uri="{FF2B5EF4-FFF2-40B4-BE49-F238E27FC236}">
                <a16:creationId xmlns:a16="http://schemas.microsoft.com/office/drawing/2014/main" id="{7BBC18F3-2DD9-9123-AD9C-1CC15777D4ED}"/>
              </a:ext>
            </a:extLst>
          </p:cNvPr>
          <p:cNvSpPr/>
          <p:nvPr/>
        </p:nvSpPr>
        <p:spPr>
          <a:xfrm>
            <a:off x="6528122" y="3194886"/>
            <a:ext cx="4722404" cy="34696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Fig. 5 Prima variantă constructivă</a:t>
            </a:r>
          </a:p>
        </p:txBody>
      </p:sp>
      <p:sp>
        <p:nvSpPr>
          <p:cNvPr id="7" name="Dreptunghi: colțuri rotunjite 6">
            <a:extLst>
              <a:ext uri="{FF2B5EF4-FFF2-40B4-BE49-F238E27FC236}">
                <a16:creationId xmlns:a16="http://schemas.microsoft.com/office/drawing/2014/main" id="{15E262B8-4B9A-EAFA-3A3A-2462D421D6A6}"/>
              </a:ext>
            </a:extLst>
          </p:cNvPr>
          <p:cNvSpPr/>
          <p:nvPr/>
        </p:nvSpPr>
        <p:spPr>
          <a:xfrm>
            <a:off x="6528122" y="6473414"/>
            <a:ext cx="4722404" cy="34696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Fig. 6 Mecanismul dintr-un plan al robotului</a:t>
            </a:r>
          </a:p>
        </p:txBody>
      </p:sp>
    </p:spTree>
    <p:extLst>
      <p:ext uri="{BB962C8B-B14F-4D97-AF65-F5344CB8AC3E}">
        <p14:creationId xmlns:p14="http://schemas.microsoft.com/office/powerpoint/2010/main" val="188511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F1C3E5E-6861-E20E-1F1A-944CB0DEDAA7}"/>
              </a:ext>
            </a:extLst>
          </p:cNvPr>
          <p:cNvSpPr>
            <a:spLocks noGrp="1"/>
          </p:cNvSpPr>
          <p:nvPr>
            <p:ph type="title"/>
          </p:nvPr>
        </p:nvSpPr>
        <p:spPr>
          <a:xfrm>
            <a:off x="723900" y="116632"/>
            <a:ext cx="3855720" cy="2157884"/>
          </a:xfrm>
        </p:spPr>
        <p:txBody>
          <a:bodyPr/>
          <a:lstStyle/>
          <a:p>
            <a:pPr algn="ctr"/>
            <a:r>
              <a:rPr lang="ro-RO" sz="4000" b="1" dirty="0"/>
              <a:t>Proiectarea variantelor constructive</a:t>
            </a:r>
            <a:endParaRPr lang="ro-RO" sz="4000" dirty="0"/>
          </a:p>
        </p:txBody>
      </p:sp>
      <mc:AlternateContent xmlns:mc="http://schemas.openxmlformats.org/markup-compatibility/2006" xmlns:a14="http://schemas.microsoft.com/office/drawing/2010/main">
        <mc:Choice Requires="a14">
          <p:sp>
            <p:nvSpPr>
              <p:cNvPr id="4" name="Substituent text 3">
                <a:extLst>
                  <a:ext uri="{FF2B5EF4-FFF2-40B4-BE49-F238E27FC236}">
                    <a16:creationId xmlns:a16="http://schemas.microsoft.com/office/drawing/2014/main" id="{B50C3A85-AD6E-A51F-87D3-A0738494854C}"/>
                  </a:ext>
                </a:extLst>
              </p:cNvPr>
              <p:cNvSpPr>
                <a:spLocks noGrp="1"/>
              </p:cNvSpPr>
              <p:nvPr>
                <p:ph type="body" sz="half" idx="2"/>
              </p:nvPr>
            </p:nvSpPr>
            <p:spPr>
              <a:xfrm>
                <a:off x="723900" y="1912776"/>
                <a:ext cx="3855720" cy="3954624"/>
              </a:xfrm>
            </p:spPr>
            <p:txBody>
              <a:bodyPr/>
              <a:lstStyle/>
              <a:p>
                <a:r>
                  <a:rPr lang="ro-RO" sz="1800" dirty="0"/>
                  <a:t>Calculul variației diametrului în funcție de unghiul </a:t>
                </a:r>
                <a:r>
                  <a:rPr lang="el-GR" sz="1800" dirty="0"/>
                  <a:t>α</a:t>
                </a:r>
                <a:r>
                  <a:rPr lang="ro-RO" sz="1800" dirty="0"/>
                  <a:t>:</a:t>
                </a:r>
              </a:p>
              <a:p>
                <a:pPr/>
                <a14:m>
                  <m:oMathPara xmlns:m="http://schemas.openxmlformats.org/officeDocument/2006/math">
                    <m:oMathParaPr>
                      <m:jc m:val="centerGroup"/>
                    </m:oMathParaPr>
                    <m:oMath xmlns:m="http://schemas.openxmlformats.org/officeDocument/2006/math">
                      <m:r>
                        <a:rPr lang="ro-RO" sz="1800" i="1">
                          <a:latin typeface="Cambria Math" panose="02040503050406030204" pitchFamily="18" charset="0"/>
                        </a:rPr>
                        <m:t>𝐷</m:t>
                      </m:r>
                      <m:d>
                        <m:dPr>
                          <m:ctrlPr>
                            <a:rPr lang="ro-RO" sz="1800" i="1">
                              <a:latin typeface="Cambria Math" panose="02040503050406030204" pitchFamily="18" charset="0"/>
                            </a:rPr>
                          </m:ctrlPr>
                        </m:dPr>
                        <m:e>
                          <m:r>
                            <a:rPr lang="ro-RO" sz="1800" i="1">
                              <a:latin typeface="Cambria Math" panose="02040503050406030204" pitchFamily="18" charset="0"/>
                            </a:rPr>
                            <m:t>𝛼</m:t>
                          </m:r>
                        </m:e>
                      </m:d>
                      <m:r>
                        <a:rPr lang="ro-RO" sz="1800" i="1">
                          <a:latin typeface="Cambria Math" panose="02040503050406030204" pitchFamily="18" charset="0"/>
                        </a:rPr>
                        <m:t>=2∙(</m:t>
                      </m:r>
                      <m:r>
                        <a:rPr lang="ro-RO" sz="1800" i="1">
                          <a:latin typeface="Cambria Math" panose="02040503050406030204" pitchFamily="18" charset="0"/>
                        </a:rPr>
                        <m:t>𝑑</m:t>
                      </m:r>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m:t>
                          </m:r>
                          <m:r>
                            <a:rPr lang="ro-RO" sz="1800" i="1">
                              <a:latin typeface="Cambria Math" panose="02040503050406030204" pitchFamily="18" charset="0"/>
                            </a:rPr>
                            <m:t>𝑙</m:t>
                          </m:r>
                        </m:e>
                        <m:sub>
                          <m:r>
                            <a:rPr lang="ro-RO" sz="1800" i="1">
                              <a:latin typeface="Cambria Math" panose="02040503050406030204" pitchFamily="18" charset="0"/>
                            </a:rPr>
                            <m:t>1</m:t>
                          </m:r>
                        </m:sub>
                      </m:sSub>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𝑙</m:t>
                          </m:r>
                        </m:e>
                        <m:sub>
                          <m:r>
                            <a:rPr lang="ro-RO" sz="1800" i="1">
                              <a:latin typeface="Cambria Math" panose="02040503050406030204" pitchFamily="18" charset="0"/>
                            </a:rPr>
                            <m:t>2</m:t>
                          </m:r>
                        </m:sub>
                      </m:sSub>
                      <m:r>
                        <a:rPr lang="ro-RO" sz="1800" i="1">
                          <a:latin typeface="Cambria Math" panose="02040503050406030204" pitchFamily="18" charset="0"/>
                        </a:rPr>
                        <m:t>)∙</m:t>
                      </m:r>
                      <m:func>
                        <m:funcPr>
                          <m:ctrlPr>
                            <a:rPr lang="ro-RO" sz="1800" i="1">
                              <a:latin typeface="Cambria Math" panose="02040503050406030204" pitchFamily="18" charset="0"/>
                            </a:rPr>
                          </m:ctrlPr>
                        </m:funcPr>
                        <m:fName>
                          <m:r>
                            <m:rPr>
                              <m:sty m:val="p"/>
                            </m:rPr>
                            <a:rPr lang="ro-RO" sz="1800">
                              <a:latin typeface="Cambria Math" panose="02040503050406030204" pitchFamily="18" charset="0"/>
                            </a:rPr>
                            <m:t>sin</m:t>
                          </m:r>
                        </m:fName>
                        <m:e>
                          <m:r>
                            <a:rPr lang="ro-RO" sz="1800" i="1">
                              <a:latin typeface="Cambria Math" panose="02040503050406030204" pitchFamily="18" charset="0"/>
                            </a:rPr>
                            <m:t>𝛼</m:t>
                          </m:r>
                        </m:e>
                      </m:func>
                      <m:r>
                        <a:rPr lang="ro-RO" sz="1800" i="1">
                          <a:latin typeface="Cambria Math" panose="02040503050406030204" pitchFamily="18" charset="0"/>
                        </a:rPr>
                        <m:t>+</m:t>
                      </m:r>
                      <m:r>
                        <a:rPr lang="ro-RO" sz="1800" i="1">
                          <a:latin typeface="Cambria Math" panose="02040503050406030204" pitchFamily="18" charset="0"/>
                        </a:rPr>
                        <m:t>𝑟</m:t>
                      </m:r>
                      <m:r>
                        <a:rPr lang="ro-RO" sz="1800" i="1">
                          <a:latin typeface="Cambria Math" panose="02040503050406030204" pitchFamily="18" charset="0"/>
                        </a:rPr>
                        <m:t>)</m:t>
                      </m:r>
                    </m:oMath>
                  </m:oMathPara>
                </a14:m>
                <a:endParaRPr lang="ro-RO" sz="1800" dirty="0"/>
              </a:p>
              <a:p>
                <a:r>
                  <a:rPr lang="ro-RO" sz="1800" dirty="0"/>
                  <a:t>Conform </a:t>
                </a:r>
                <a:r>
                  <a:rPr lang="ro-RO" sz="1800" dirty="0">
                    <a:solidFill>
                      <a:srgbClr val="000000"/>
                    </a:solidFill>
                    <a:effectLst/>
                    <a:ea typeface="Calibri" panose="020F0502020204030204" pitchFamily="34" charset="0"/>
                  </a:rPr>
                  <a:t>producătorul DIRECT_LINE INOX:</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ro-RO" sz="18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𝐷</m:t>
                          </m:r>
                        </m:e>
                        <m:sub>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𝑚𝑖𝑛</m:t>
                          </m:r>
                        </m:sub>
                      </m:sSub>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ro-RO" sz="1800" b="0" i="1" kern="100" smtClean="0">
                          <a:effectLst/>
                          <a:latin typeface="Cambria Math" panose="02040503050406030204" pitchFamily="18" charset="0"/>
                          <a:ea typeface="Calibri" panose="020F0502020204030204" pitchFamily="34" charset="0"/>
                          <a:cs typeface="Times New Roman" panose="02020603050405020304" pitchFamily="18" charset="0"/>
                        </a:rPr>
                        <m:t>273 </m:t>
                      </m:r>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𝑚𝑚</m:t>
                      </m:r>
                    </m:oMath>
                  </m:oMathPara>
                </a14:m>
                <a:endParaRPr lang="ro-RO"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ro-RO" sz="18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𝐷</m:t>
                          </m:r>
                        </m:e>
                        <m:sub>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𝑚𝑎𝑥</m:t>
                          </m:r>
                        </m:sub>
                      </m:sSub>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=406, 40 </m:t>
                      </m:r>
                      <m:r>
                        <a:rPr lang="ro-RO" sz="1800" i="1" kern="100">
                          <a:effectLst/>
                          <a:latin typeface="Cambria Math" panose="02040503050406030204" pitchFamily="18" charset="0"/>
                          <a:ea typeface="Calibri" panose="020F0502020204030204" pitchFamily="34" charset="0"/>
                          <a:cs typeface="Times New Roman" panose="02020603050405020304" pitchFamily="18" charset="0"/>
                        </a:rPr>
                        <m:t>𝑚𝑚</m:t>
                      </m:r>
                    </m:oMath>
                  </m:oMathPara>
                </a14:m>
                <a:endParaRPr lang="ro-RO"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ro-RO" sz="1600" dirty="0">
                  <a:solidFill>
                    <a:srgbClr val="000000"/>
                  </a:solidFill>
                  <a:effectLst/>
                  <a:ea typeface="Calibri" panose="020F0502020204030204" pitchFamily="34" charset="0"/>
                </a:endParaRPr>
              </a:p>
              <a:p>
                <a:endParaRPr lang="ro-RO" dirty="0"/>
              </a:p>
            </p:txBody>
          </p:sp>
        </mc:Choice>
        <mc:Fallback xmlns="">
          <p:sp>
            <p:nvSpPr>
              <p:cNvPr id="4" name="Substituent text 3">
                <a:extLst>
                  <a:ext uri="{FF2B5EF4-FFF2-40B4-BE49-F238E27FC236}">
                    <a16:creationId xmlns:a16="http://schemas.microsoft.com/office/drawing/2014/main" id="{B50C3A85-AD6E-A51F-87D3-A0738494854C}"/>
                  </a:ext>
                </a:extLst>
              </p:cNvPr>
              <p:cNvSpPr>
                <a:spLocks noGrp="1" noRot="1" noChangeAspect="1" noMove="1" noResize="1" noEditPoints="1" noAdjustHandles="1" noChangeArrowheads="1" noChangeShapeType="1" noTextEdit="1"/>
              </p:cNvSpPr>
              <p:nvPr>
                <p:ph type="body" sz="half" idx="2"/>
              </p:nvPr>
            </p:nvSpPr>
            <p:spPr>
              <a:xfrm>
                <a:off x="723900" y="1912776"/>
                <a:ext cx="3855720" cy="3954624"/>
              </a:xfrm>
              <a:blipFill>
                <a:blip r:embed="rId3"/>
                <a:stretch>
                  <a:fillRect l="-1424" t="-616"/>
                </a:stretch>
              </a:blipFill>
            </p:spPr>
            <p:txBody>
              <a:bodyPr/>
              <a:lstStyle/>
              <a:p>
                <a:r>
                  <a:rPr lang="ro-RO">
                    <a:noFill/>
                  </a:rPr>
                  <a:t> </a:t>
                </a:r>
              </a:p>
            </p:txBody>
          </p:sp>
        </mc:Fallback>
      </mc:AlternateContent>
      <p:pic>
        <p:nvPicPr>
          <p:cNvPr id="5" name="Substituent conținut 4">
            <a:extLst>
              <a:ext uri="{FF2B5EF4-FFF2-40B4-BE49-F238E27FC236}">
                <a16:creationId xmlns:a16="http://schemas.microsoft.com/office/drawing/2014/main" id="{8E1D928C-5B9F-8274-3FF6-CD53FBFE1362}"/>
              </a:ext>
            </a:extLst>
          </p:cNvPr>
          <p:cNvPicPr>
            <a:picLocks noGrp="1" noChangeAspect="1"/>
          </p:cNvPicPr>
          <p:nvPr>
            <p:ph idx="1"/>
          </p:nvPr>
        </p:nvPicPr>
        <p:blipFill>
          <a:blip r:embed="rId4"/>
          <a:stretch>
            <a:fillRect/>
          </a:stretch>
        </p:blipFill>
        <p:spPr>
          <a:xfrm>
            <a:off x="6976601" y="0"/>
            <a:ext cx="3801681" cy="3413646"/>
          </a:xfrm>
          <a:prstGeom prst="rect">
            <a:avLst/>
          </a:prstGeom>
        </p:spPr>
      </p:pic>
      <p:pic>
        <p:nvPicPr>
          <p:cNvPr id="6" name="Imagine 5" descr="O imagine care conține diagramă, schiță, desen, linie&#10;&#10;Descriere generată automat">
            <a:extLst>
              <a:ext uri="{FF2B5EF4-FFF2-40B4-BE49-F238E27FC236}">
                <a16:creationId xmlns:a16="http://schemas.microsoft.com/office/drawing/2014/main" id="{907EDD86-25A7-AD03-B261-4D2E2B8721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3587" y="3772894"/>
            <a:ext cx="5687707" cy="2429163"/>
          </a:xfrm>
          <a:prstGeom prst="rect">
            <a:avLst/>
          </a:prstGeom>
          <a:noFill/>
          <a:ln>
            <a:noFill/>
          </a:ln>
        </p:spPr>
      </p:pic>
      <p:sp>
        <p:nvSpPr>
          <p:cNvPr id="9" name="Dreptunghi: colțuri rotunjite 8">
            <a:extLst>
              <a:ext uri="{FF2B5EF4-FFF2-40B4-BE49-F238E27FC236}">
                <a16:creationId xmlns:a16="http://schemas.microsoft.com/office/drawing/2014/main" id="{C8C349E5-E7BF-BC29-63A9-391DCB64F30C}"/>
              </a:ext>
            </a:extLst>
          </p:cNvPr>
          <p:cNvSpPr/>
          <p:nvPr/>
        </p:nvSpPr>
        <p:spPr>
          <a:xfrm>
            <a:off x="7164729" y="3413645"/>
            <a:ext cx="3613553" cy="35924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Fig. 7 A doua variantă constructivă</a:t>
            </a:r>
          </a:p>
        </p:txBody>
      </p:sp>
      <p:sp>
        <p:nvSpPr>
          <p:cNvPr id="10" name="Dreptunghi: colțuri rotunjite 9">
            <a:extLst>
              <a:ext uri="{FF2B5EF4-FFF2-40B4-BE49-F238E27FC236}">
                <a16:creationId xmlns:a16="http://schemas.microsoft.com/office/drawing/2014/main" id="{7E1CCAD2-2083-DA2F-7235-7F2353E9C03E}"/>
              </a:ext>
            </a:extLst>
          </p:cNvPr>
          <p:cNvSpPr/>
          <p:nvPr/>
        </p:nvSpPr>
        <p:spPr>
          <a:xfrm>
            <a:off x="6659291" y="6202056"/>
            <a:ext cx="4624428" cy="35924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Fig. 8 Mecanismul dintr-un plan al robotului</a:t>
            </a:r>
          </a:p>
        </p:txBody>
      </p:sp>
    </p:spTree>
    <p:extLst>
      <p:ext uri="{BB962C8B-B14F-4D97-AF65-F5344CB8AC3E}">
        <p14:creationId xmlns:p14="http://schemas.microsoft.com/office/powerpoint/2010/main" val="1906657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47D4F4-0CFE-4B87-8C7E-3681081D3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40F084D4-F965-5327-F466-6F667F6C49A5}"/>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sz="3700" dirty="0" err="1"/>
              <a:t>Proiectarea</a:t>
            </a:r>
            <a:r>
              <a:rPr lang="en-US" sz="3700" dirty="0"/>
              <a:t> </a:t>
            </a:r>
            <a:r>
              <a:rPr lang="en-US" sz="3700" dirty="0" err="1"/>
              <a:t>sistemelor</a:t>
            </a:r>
            <a:r>
              <a:rPr lang="en-US" sz="3700" dirty="0"/>
              <a:t> de </a:t>
            </a:r>
            <a:r>
              <a:rPr lang="en-US" sz="3700" dirty="0" err="1"/>
              <a:t>tra</a:t>
            </a:r>
            <a:r>
              <a:rPr lang="ro-RO" sz="3700" dirty="0"/>
              <a:t>n</a:t>
            </a:r>
            <a:r>
              <a:rPr lang="en-US" sz="3700" dirty="0" err="1"/>
              <a:t>smisie</a:t>
            </a:r>
            <a:endParaRPr lang="en-US" sz="3700" dirty="0"/>
          </a:p>
        </p:txBody>
      </p:sp>
      <p:pic>
        <p:nvPicPr>
          <p:cNvPr id="5" name="Substituent conținut 4" descr="O imagine care conține captură de ecran, proiectare, mobilă&#10;&#10;Descriere generată automat">
            <a:extLst>
              <a:ext uri="{FF2B5EF4-FFF2-40B4-BE49-F238E27FC236}">
                <a16:creationId xmlns:a16="http://schemas.microsoft.com/office/drawing/2014/main" id="{CA87493A-6A02-697E-D254-8EA88AF536CE}"/>
              </a:ext>
            </a:extLst>
          </p:cNvPr>
          <p:cNvPicPr>
            <a:picLocks noGrp="1" noChangeAspect="1"/>
          </p:cNvPicPr>
          <p:nvPr>
            <p:ph sz="half" idx="1"/>
          </p:nvPr>
        </p:nvPicPr>
        <p:blipFill rotWithShape="1">
          <a:blip r:embed="rId3"/>
          <a:srcRect t="4695" r="2" b="2882"/>
          <a:stretch/>
        </p:blipFill>
        <p:spPr>
          <a:xfrm flipH="1" flipV="1">
            <a:off x="478095" y="273488"/>
            <a:ext cx="4730513" cy="2918438"/>
          </a:xfrm>
          <a:prstGeom prst="rect">
            <a:avLst/>
          </a:prstGeom>
        </p:spPr>
      </p:pic>
      <p:pic>
        <p:nvPicPr>
          <p:cNvPr id="6" name="Imagine 5" descr="O imagine care conține text, diagramă, linie, Desen tehnic&#10;&#10;Descriere generată automat">
            <a:extLst>
              <a:ext uri="{FF2B5EF4-FFF2-40B4-BE49-F238E27FC236}">
                <a16:creationId xmlns:a16="http://schemas.microsoft.com/office/drawing/2014/main" id="{32C1DA70-EFEF-A0FF-3B99-BF433627CB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779" r="3501" b="-2"/>
          <a:stretch/>
        </p:blipFill>
        <p:spPr bwMode="auto">
          <a:xfrm>
            <a:off x="6480057" y="208046"/>
            <a:ext cx="4983260" cy="3074367"/>
          </a:xfrm>
          <a:prstGeom prst="rect">
            <a:avLst/>
          </a:prstGeom>
          <a:noFill/>
        </p:spPr>
      </p:pic>
      <p:sp>
        <p:nvSpPr>
          <p:cNvPr id="15" name="Freeform: Shape 14">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030294"/>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mc:AlternateContent xmlns:mc="http://schemas.openxmlformats.org/markup-compatibility/2006" xmlns:a14="http://schemas.microsoft.com/office/drawing/2010/main">
        <mc:Choice Requires="a14">
          <p:sp>
            <p:nvSpPr>
              <p:cNvPr id="4" name="Substituent conținut 3">
                <a:extLst>
                  <a:ext uri="{FF2B5EF4-FFF2-40B4-BE49-F238E27FC236}">
                    <a16:creationId xmlns:a16="http://schemas.microsoft.com/office/drawing/2014/main" id="{5E421A73-26F8-1094-C41B-1502ECFABC44}"/>
                  </a:ext>
                </a:extLst>
              </p:cNvPr>
              <p:cNvSpPr>
                <a:spLocks noGrp="1"/>
              </p:cNvSpPr>
              <p:nvPr>
                <p:ph sz="half" idx="2"/>
              </p:nvPr>
            </p:nvSpPr>
            <p:spPr>
              <a:xfrm>
                <a:off x="6256868" y="4126968"/>
                <a:ext cx="5079826" cy="2087563"/>
              </a:xfrm>
            </p:spPr>
            <p:txBody>
              <a:bodyPr vert="horz" lIns="91440" tIns="45720" rIns="91440" bIns="45720" rtlCol="0">
                <a:normAutofit/>
              </a:bodyPr>
              <a:lstStyle/>
              <a:p>
                <a:pPr marL="0" indent="0">
                  <a:buNone/>
                </a:pPr>
                <a:r>
                  <a:rPr lang="ro-RO" sz="1800" dirty="0">
                    <a:effectLst/>
                    <a:latin typeface="Cambria Math" panose="02040503050406030204" pitchFamily="18" charset="0"/>
                    <a:ea typeface="Calibri" panose="020F0502020204030204" pitchFamily="34" charset="0"/>
                    <a:cs typeface="Times New Roman" panose="02020603050405020304" pitchFamily="18" charset="0"/>
                  </a:rPr>
                  <a:t>Raportul de transmisie:</a:t>
                </a:r>
              </a:p>
              <a:p>
                <a:pPr marL="0" indent="0">
                  <a:buNone/>
                </a:pPr>
                <a:r>
                  <a:rPr lang="ro-RO" sz="1800" dirty="0">
                    <a:effectLst/>
                    <a:ea typeface="Calibri" panose="020F0502020204030204" pitchFamily="34" charset="0"/>
                    <a:cs typeface="Times New Roman" panose="02020603050405020304" pitchFamily="18" charset="0"/>
                  </a:rPr>
                  <a:t>	</a:t>
                </a:r>
                <a14:m>
                  <m:oMath xmlns:m="http://schemas.openxmlformats.org/officeDocument/2006/math">
                    <m:r>
                      <a:rPr lang="ro-RO" sz="1800" i="1" smtClean="0">
                        <a:effectLst/>
                        <a:latin typeface="Cambria Math" panose="02040503050406030204" pitchFamily="18" charset="0"/>
                        <a:ea typeface="Calibri" panose="020F0502020204030204" pitchFamily="34" charset="0"/>
                        <a:cs typeface="Times New Roman" panose="02020603050405020304" pitchFamily="18" charset="0"/>
                      </a:rPr>
                      <m:t>𝑖</m:t>
                    </m:r>
                    <m:r>
                      <a:rPr lang="ro-RO" sz="1800"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ro-RO" sz="1800" i="1">
                            <a:effectLst/>
                            <a:latin typeface="Cambria Math" panose="02040503050406030204" pitchFamily="18" charset="0"/>
                            <a:cs typeface="Times New Roman" panose="02020603050405020304" pitchFamily="18" charset="0"/>
                          </a:rPr>
                        </m:ctrlPr>
                      </m:fPr>
                      <m:num>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𝑚</m:t>
                            </m:r>
                          </m:sub>
                        </m:sSub>
                      </m:num>
                      <m:den>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𝑟</m:t>
                            </m:r>
                          </m:sub>
                        </m:sSub>
                      </m:den>
                    </m:f>
                    <m:r>
                      <a:rPr lang="ro-RO"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𝑖</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12</m:t>
                        </m:r>
                      </m:sub>
                    </m:sSub>
                    <m:r>
                      <a:rPr lang="ro-RO"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𝑖</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34</m:t>
                        </m:r>
                      </m:sub>
                    </m:sSub>
                    <m:r>
                      <a:rPr lang="ro-RO"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ro-RO" sz="1800" i="1">
                            <a:effectLst/>
                            <a:latin typeface="Cambria Math" panose="02040503050406030204" pitchFamily="18" charset="0"/>
                            <a:cs typeface="Times New Roman" panose="02020603050405020304" pitchFamily="18" charset="0"/>
                          </a:rPr>
                        </m:ctrlPr>
                      </m:fPr>
                      <m:num>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2</m:t>
                            </m:r>
                          </m:sub>
                        </m:sSub>
                      </m:num>
                      <m:den>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1</m:t>
                            </m:r>
                          </m:sub>
                        </m:sSub>
                      </m:den>
                    </m:f>
                    <m:r>
                      <a:rPr lang="ro-RO"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ro-RO" sz="1800" i="1">
                            <a:effectLst/>
                            <a:latin typeface="Cambria Math" panose="02040503050406030204" pitchFamily="18" charset="0"/>
                            <a:cs typeface="Times New Roman" panose="02020603050405020304" pitchFamily="18" charset="0"/>
                          </a:rPr>
                        </m:ctrlPr>
                      </m:fPr>
                      <m:num>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4</m:t>
                            </m:r>
                          </m:sub>
                        </m:sSub>
                      </m:num>
                      <m:den>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3</m:t>
                            </m:r>
                          </m:sub>
                        </m:sSub>
                      </m:den>
                    </m:f>
                    <m:r>
                      <a:rPr lang="ro-RO"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ro-RO" sz="1800" i="1">
                            <a:effectLst/>
                            <a:latin typeface="Cambria Math" panose="02040503050406030204" pitchFamily="18" charset="0"/>
                            <a:cs typeface="Times New Roman" panose="02020603050405020304" pitchFamily="18" charset="0"/>
                          </a:rPr>
                        </m:ctrlPr>
                      </m:fPr>
                      <m:num>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o-RO"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4</m:t>
                            </m:r>
                          </m:sub>
                        </m:sSub>
                      </m:num>
                      <m:den>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o-RO"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3</m:t>
                            </m:r>
                          </m:sub>
                        </m:sSub>
                      </m:den>
                    </m:f>
                  </m:oMath>
                </a14:m>
                <a:r>
                  <a:rPr lang="ro-RO" sz="1800" dirty="0"/>
                  <a:t> </a:t>
                </a:r>
              </a:p>
              <a:p>
                <a:pPr marL="0" indent="0">
                  <a:buNone/>
                </a:pPr>
                <a:r>
                  <a:rPr lang="ro-RO" sz="1800" dirty="0"/>
                  <a:t>Turația roților:</a:t>
                </a:r>
              </a:p>
              <a:p>
                <a:pPr marL="0" indent="0">
                  <a:buNone/>
                </a:pPr>
                <a14:m>
                  <m:oMathPara xmlns:m="http://schemas.openxmlformats.org/officeDocument/2006/math">
                    <m:oMathParaPr>
                      <m:jc m:val="centerGroup"/>
                    </m:oMathParaPr>
                    <m:oMath xmlns:m="http://schemas.openxmlformats.org/officeDocument/2006/math">
                      <m:sSub>
                        <m:sSubPr>
                          <m:ctrlPr>
                            <a:rPr lang="ro-RO" sz="1800" i="1" smtClean="0">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𝑟</m:t>
                          </m:r>
                        </m:sub>
                      </m:sSub>
                      <m:r>
                        <a:rPr lang="ro-RO"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𝑛</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𝑚</m:t>
                          </m:r>
                        </m:sub>
                      </m:sSub>
                      <m:r>
                        <a:rPr lang="ro-RO"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ro-RO" sz="1800" i="1">
                              <a:effectLst/>
                              <a:latin typeface="Cambria Math" panose="02040503050406030204" pitchFamily="18" charset="0"/>
                              <a:cs typeface="Times New Roman" panose="02020603050405020304" pitchFamily="18" charset="0"/>
                            </a:rPr>
                          </m:ctrlPr>
                        </m:fPr>
                        <m:num>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o-RO"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3</m:t>
                              </m:r>
                            </m:sub>
                          </m:sSub>
                        </m:num>
                        <m:den>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o-RO"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800" i="1">
                                  <a:effectLst/>
                                  <a:latin typeface="Cambria Math" panose="02040503050406030204" pitchFamily="18" charset="0"/>
                                  <a:cs typeface="Times New Roman" panose="02020603050405020304" pitchFamily="18" charset="0"/>
                                </a:rPr>
                              </m:ctrlPr>
                            </m:sSubPr>
                            <m:e>
                              <m:r>
                                <a:rPr lang="ro-RO" sz="1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ro-RO" sz="1800" i="1">
                                  <a:effectLst/>
                                  <a:latin typeface="Cambria Math" panose="02040503050406030204" pitchFamily="18" charset="0"/>
                                  <a:ea typeface="Calibri" panose="020F0502020204030204" pitchFamily="34" charset="0"/>
                                  <a:cs typeface="Times New Roman" panose="02020603050405020304" pitchFamily="18" charset="0"/>
                                </a:rPr>
                                <m:t>4</m:t>
                              </m:r>
                            </m:sub>
                          </m:sSub>
                        </m:den>
                      </m:f>
                    </m:oMath>
                  </m:oMathPara>
                </a14:m>
                <a:endParaRPr lang="ro-RO" sz="1800" dirty="0"/>
              </a:p>
              <a:p>
                <a:pPr marL="0" indent="0">
                  <a:buNone/>
                </a:pPr>
                <a:endParaRPr lang="en-US" sz="1800" dirty="0"/>
              </a:p>
            </p:txBody>
          </p:sp>
        </mc:Choice>
        <mc:Fallback xmlns="">
          <p:sp>
            <p:nvSpPr>
              <p:cNvPr id="4" name="Substituent conținut 3">
                <a:extLst>
                  <a:ext uri="{FF2B5EF4-FFF2-40B4-BE49-F238E27FC236}">
                    <a16:creationId xmlns:a16="http://schemas.microsoft.com/office/drawing/2014/main" id="{5E421A73-26F8-1094-C41B-1502ECFABC44}"/>
                  </a:ext>
                </a:extLst>
              </p:cNvPr>
              <p:cNvSpPr>
                <a:spLocks noGrp="1" noRot="1" noChangeAspect="1" noMove="1" noResize="1" noEditPoints="1" noAdjustHandles="1" noChangeArrowheads="1" noChangeShapeType="1" noTextEdit="1"/>
              </p:cNvSpPr>
              <p:nvPr>
                <p:ph sz="half" idx="2"/>
              </p:nvPr>
            </p:nvSpPr>
            <p:spPr>
              <a:xfrm>
                <a:off x="6256868" y="4126968"/>
                <a:ext cx="5079826" cy="2087563"/>
              </a:xfrm>
              <a:blipFill>
                <a:blip r:embed="rId5"/>
                <a:stretch>
                  <a:fillRect l="-959" t="-2632"/>
                </a:stretch>
              </a:blipFill>
            </p:spPr>
            <p:txBody>
              <a:bodyPr/>
              <a:lstStyle/>
              <a:p>
                <a:r>
                  <a:rPr lang="ro-RO">
                    <a:noFill/>
                  </a:rPr>
                  <a:t> </a:t>
                </a:r>
              </a:p>
            </p:txBody>
          </p:sp>
        </mc:Fallback>
      </mc:AlternateContent>
      <p:sp>
        <p:nvSpPr>
          <p:cNvPr id="17" name="Freeform: Shape 16">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3" name="Dreptunghi: colțuri rotunjite 2">
            <a:extLst>
              <a:ext uri="{FF2B5EF4-FFF2-40B4-BE49-F238E27FC236}">
                <a16:creationId xmlns:a16="http://schemas.microsoft.com/office/drawing/2014/main" id="{15731CAD-12E9-6841-964C-0EACE3D03CC8}"/>
              </a:ext>
            </a:extLst>
          </p:cNvPr>
          <p:cNvSpPr/>
          <p:nvPr/>
        </p:nvSpPr>
        <p:spPr>
          <a:xfrm>
            <a:off x="557351" y="3222271"/>
            <a:ext cx="4572000" cy="52805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Fig. 9 Sistemul de transmisie cu angrenaj conic și curea dințată</a:t>
            </a:r>
          </a:p>
        </p:txBody>
      </p:sp>
      <p:sp>
        <p:nvSpPr>
          <p:cNvPr id="7" name="Dreptunghi: colțuri rotunjite 6">
            <a:extLst>
              <a:ext uri="{FF2B5EF4-FFF2-40B4-BE49-F238E27FC236}">
                <a16:creationId xmlns:a16="http://schemas.microsoft.com/office/drawing/2014/main" id="{F542D4C0-E707-D296-6B6A-66AB83F12086}"/>
              </a:ext>
            </a:extLst>
          </p:cNvPr>
          <p:cNvSpPr/>
          <p:nvPr/>
        </p:nvSpPr>
        <p:spPr>
          <a:xfrm>
            <a:off x="6685687" y="3219386"/>
            <a:ext cx="4572000" cy="52805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Fig. 10 Schema de principiu</a:t>
            </a:r>
          </a:p>
        </p:txBody>
      </p:sp>
    </p:spTree>
    <p:extLst>
      <p:ext uri="{BB962C8B-B14F-4D97-AF65-F5344CB8AC3E}">
        <p14:creationId xmlns:p14="http://schemas.microsoft.com/office/powerpoint/2010/main" val="416730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u 1">
            <a:extLst>
              <a:ext uri="{FF2B5EF4-FFF2-40B4-BE49-F238E27FC236}">
                <a16:creationId xmlns:a16="http://schemas.microsoft.com/office/drawing/2014/main" id="{96D28DB2-85C7-9DD9-CDD5-DD20FC16F0B1}"/>
              </a:ext>
            </a:extLst>
          </p:cNvPr>
          <p:cNvSpPr>
            <a:spLocks noGrp="1"/>
          </p:cNvSpPr>
          <p:nvPr>
            <p:ph type="title"/>
          </p:nvPr>
        </p:nvSpPr>
        <p:spPr>
          <a:xfrm>
            <a:off x="1021750" y="4278245"/>
            <a:ext cx="4913384" cy="1762969"/>
          </a:xfrm>
        </p:spPr>
        <p:txBody>
          <a:bodyPr>
            <a:normAutofit/>
          </a:bodyPr>
          <a:lstStyle/>
          <a:p>
            <a:r>
              <a:rPr lang="en-US" sz="4100" dirty="0" err="1"/>
              <a:t>Proiectarea</a:t>
            </a:r>
            <a:r>
              <a:rPr lang="en-US" sz="4100" dirty="0"/>
              <a:t> </a:t>
            </a:r>
            <a:r>
              <a:rPr lang="en-US" sz="4100" dirty="0" err="1"/>
              <a:t>sistemelor</a:t>
            </a:r>
            <a:r>
              <a:rPr lang="en-US" sz="4100" dirty="0"/>
              <a:t> de </a:t>
            </a:r>
            <a:r>
              <a:rPr lang="en-US" sz="4100" dirty="0" err="1"/>
              <a:t>tra</a:t>
            </a:r>
            <a:r>
              <a:rPr lang="ro-RO" sz="4100" dirty="0"/>
              <a:t>n</a:t>
            </a:r>
            <a:r>
              <a:rPr lang="en-US" sz="4100" dirty="0" err="1"/>
              <a:t>smisie</a:t>
            </a:r>
            <a:endParaRPr lang="ro-RO" sz="4100" dirty="0"/>
          </a:p>
        </p:txBody>
      </p:sp>
      <p:pic>
        <p:nvPicPr>
          <p:cNvPr id="5" name="Imagine 4">
            <a:extLst>
              <a:ext uri="{FF2B5EF4-FFF2-40B4-BE49-F238E27FC236}">
                <a16:creationId xmlns:a16="http://schemas.microsoft.com/office/drawing/2014/main" id="{61F4916F-B0B7-E8F7-9161-A9838B87C73D}"/>
              </a:ext>
            </a:extLst>
          </p:cNvPr>
          <p:cNvPicPr>
            <a:picLocks noChangeAspect="1"/>
          </p:cNvPicPr>
          <p:nvPr/>
        </p:nvPicPr>
        <p:blipFill>
          <a:blip r:embed="rId3"/>
          <a:stretch>
            <a:fillRect/>
          </a:stretch>
        </p:blipFill>
        <p:spPr>
          <a:xfrm>
            <a:off x="6551271" y="260861"/>
            <a:ext cx="4860068" cy="2694233"/>
          </a:xfrm>
          <a:prstGeom prst="rect">
            <a:avLst/>
          </a:prstGeom>
        </p:spPr>
      </p:pic>
      <p:pic>
        <p:nvPicPr>
          <p:cNvPr id="4" name="Substituent conținut 3" descr="O imagine care conține captură de ecran, modelare 3d, Software de jocuri video&#10;&#10;Descriere generată automat">
            <a:extLst>
              <a:ext uri="{FF2B5EF4-FFF2-40B4-BE49-F238E27FC236}">
                <a16:creationId xmlns:a16="http://schemas.microsoft.com/office/drawing/2014/main" id="{87597CB3-8657-0947-7475-D12C38301F61}"/>
              </a:ext>
            </a:extLst>
          </p:cNvPr>
          <p:cNvPicPr>
            <a:picLocks noChangeAspect="1"/>
          </p:cNvPicPr>
          <p:nvPr/>
        </p:nvPicPr>
        <p:blipFill>
          <a:blip r:embed="rId4"/>
          <a:stretch>
            <a:fillRect/>
          </a:stretch>
        </p:blipFill>
        <p:spPr>
          <a:xfrm>
            <a:off x="434936" y="295205"/>
            <a:ext cx="4282525" cy="2659889"/>
          </a:xfrm>
          <a:prstGeom prst="rect">
            <a:avLst/>
          </a:prstGeom>
        </p:spPr>
      </p:pic>
      <p:sp>
        <p:nvSpPr>
          <p:cNvPr id="14" name="Freeform: Shape 13">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F8341FB-552E-1379-3E06-733FB3501002}"/>
                  </a:ext>
                </a:extLst>
              </p:cNvPr>
              <p:cNvSpPr>
                <a:spLocks noGrp="1"/>
              </p:cNvSpPr>
              <p:nvPr>
                <p:ph idx="1"/>
              </p:nvPr>
            </p:nvSpPr>
            <p:spPr>
              <a:xfrm>
                <a:off x="6253810" y="4031949"/>
                <a:ext cx="5157529" cy="2182584"/>
              </a:xfrm>
            </p:spPr>
            <p:txBody>
              <a:bodyPr>
                <a:normAutofit/>
              </a:bodyPr>
              <a:lstStyle/>
              <a:p>
                <a:pPr marL="0" indent="0">
                  <a:buNone/>
                </a:pPr>
                <a:r>
                  <a:rPr lang="ro-RO" sz="1800" dirty="0">
                    <a:effectLst/>
                    <a:latin typeface="Cambria Math" panose="02040503050406030204" pitchFamily="18" charset="0"/>
                    <a:ea typeface="Calibri" panose="020F0502020204030204" pitchFamily="34" charset="0"/>
                    <a:cs typeface="Times New Roman" panose="02020603050405020304" pitchFamily="18" charset="0"/>
                  </a:rPr>
                  <a:t>Raportul de transmisie:</a:t>
                </a:r>
              </a:p>
              <a:p>
                <a:pPr marL="0" indent="0">
                  <a:buNone/>
                </a:pPr>
                <a14:m>
                  <m:oMath xmlns:m="http://schemas.openxmlformats.org/officeDocument/2006/math">
                    <m:r>
                      <a:rPr lang="ro-RO" sz="1800" i="1">
                        <a:latin typeface="Cambria Math" panose="02040503050406030204" pitchFamily="18" charset="0"/>
                      </a:rPr>
                      <m:t>𝑖</m:t>
                    </m:r>
                    <m:r>
                      <a:rPr lang="ro-RO" sz="1800" i="1">
                        <a:latin typeface="Cambria Math" panose="02040503050406030204" pitchFamily="18" charset="0"/>
                      </a:rPr>
                      <m:t>=</m:t>
                    </m:r>
                    <m:f>
                      <m:fPr>
                        <m:ctrlPr>
                          <a:rPr lang="ro-RO" sz="1800" i="1">
                            <a:latin typeface="Cambria Math" panose="02040503050406030204" pitchFamily="18" charset="0"/>
                          </a:rPr>
                        </m:ctrlPr>
                      </m:fPr>
                      <m:num>
                        <m:sSub>
                          <m:sSubPr>
                            <m:ctrlPr>
                              <a:rPr lang="ro-RO" sz="1800" i="1">
                                <a:latin typeface="Cambria Math" panose="02040503050406030204" pitchFamily="18" charset="0"/>
                              </a:rPr>
                            </m:ctrlPr>
                          </m:sSubPr>
                          <m:e>
                            <m:r>
                              <a:rPr lang="ro-RO" sz="1800" i="1">
                                <a:latin typeface="Cambria Math" panose="02040503050406030204" pitchFamily="18" charset="0"/>
                              </a:rPr>
                              <m:t>𝑛</m:t>
                            </m:r>
                          </m:e>
                          <m:sub>
                            <m:r>
                              <a:rPr lang="ro-RO" sz="1800" i="1">
                                <a:latin typeface="Cambria Math" panose="02040503050406030204" pitchFamily="18" charset="0"/>
                              </a:rPr>
                              <m:t>𝑚</m:t>
                            </m:r>
                          </m:sub>
                        </m:sSub>
                      </m:num>
                      <m:den>
                        <m:sSub>
                          <m:sSubPr>
                            <m:ctrlPr>
                              <a:rPr lang="ro-RO" sz="1800" i="1">
                                <a:latin typeface="Cambria Math" panose="02040503050406030204" pitchFamily="18" charset="0"/>
                              </a:rPr>
                            </m:ctrlPr>
                          </m:sSubPr>
                          <m:e>
                            <m:r>
                              <a:rPr lang="ro-RO" sz="1800" i="1">
                                <a:latin typeface="Cambria Math" panose="02040503050406030204" pitchFamily="18" charset="0"/>
                              </a:rPr>
                              <m:t>𝑛</m:t>
                            </m:r>
                          </m:e>
                          <m:sub>
                            <m:r>
                              <a:rPr lang="ro-RO" sz="1800" i="1">
                                <a:latin typeface="Cambria Math" panose="02040503050406030204" pitchFamily="18" charset="0"/>
                              </a:rPr>
                              <m:t>𝑟</m:t>
                            </m:r>
                          </m:sub>
                        </m:sSub>
                      </m:den>
                    </m:f>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𝑖</m:t>
                        </m:r>
                      </m:e>
                      <m:sub>
                        <m:r>
                          <a:rPr lang="ro-RO" sz="1800" i="1">
                            <a:latin typeface="Cambria Math" panose="02040503050406030204" pitchFamily="18" charset="0"/>
                          </a:rPr>
                          <m:t>12</m:t>
                        </m:r>
                      </m:sub>
                    </m:sSub>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𝑖</m:t>
                        </m:r>
                      </m:e>
                      <m:sub>
                        <m:r>
                          <a:rPr lang="ro-RO" sz="1800" i="1">
                            <a:latin typeface="Cambria Math" panose="02040503050406030204" pitchFamily="18" charset="0"/>
                          </a:rPr>
                          <m:t>34</m:t>
                        </m:r>
                      </m:sub>
                    </m:sSub>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𝑖</m:t>
                        </m:r>
                      </m:e>
                      <m:sub>
                        <m:r>
                          <a:rPr lang="ro-RO" sz="1800" i="1">
                            <a:latin typeface="Cambria Math" panose="02040503050406030204" pitchFamily="18" charset="0"/>
                          </a:rPr>
                          <m:t>45</m:t>
                        </m:r>
                      </m:sub>
                    </m:sSub>
                    <m:r>
                      <a:rPr lang="ro-RO" sz="1800" i="1">
                        <a:latin typeface="Cambria Math" panose="02040503050406030204" pitchFamily="18" charset="0"/>
                      </a:rPr>
                      <m:t>=</m:t>
                    </m:r>
                    <m:f>
                      <m:fPr>
                        <m:ctrlPr>
                          <a:rPr lang="ro-RO" sz="1800" i="1">
                            <a:latin typeface="Cambria Math" panose="02040503050406030204" pitchFamily="18" charset="0"/>
                          </a:rPr>
                        </m:ctrlPr>
                      </m:fPr>
                      <m:num>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2</m:t>
                            </m:r>
                          </m:sub>
                        </m:sSub>
                      </m:num>
                      <m:den>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1</m:t>
                            </m:r>
                          </m:sub>
                        </m:sSub>
                      </m:den>
                    </m:f>
                    <m:r>
                      <a:rPr lang="ro-RO" sz="1800" i="1">
                        <a:latin typeface="Cambria Math" panose="02040503050406030204" pitchFamily="18" charset="0"/>
                      </a:rPr>
                      <m:t>∙</m:t>
                    </m:r>
                    <m:d>
                      <m:dPr>
                        <m:ctrlPr>
                          <a:rPr lang="ro-RO" sz="1800" i="1">
                            <a:latin typeface="Cambria Math" panose="02040503050406030204" pitchFamily="18" charset="0"/>
                          </a:rPr>
                        </m:ctrlPr>
                      </m:dPr>
                      <m:e>
                        <m:r>
                          <a:rPr lang="ro-RO" sz="1800" i="1">
                            <a:latin typeface="Cambria Math" panose="02040503050406030204" pitchFamily="18" charset="0"/>
                          </a:rPr>
                          <m:t>−</m:t>
                        </m:r>
                        <m:f>
                          <m:fPr>
                            <m:ctrlPr>
                              <a:rPr lang="ro-RO" sz="1800" i="1">
                                <a:latin typeface="Cambria Math" panose="02040503050406030204" pitchFamily="18" charset="0"/>
                              </a:rPr>
                            </m:ctrlPr>
                          </m:fPr>
                          <m:num>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4</m:t>
                                </m:r>
                              </m:sub>
                            </m:sSub>
                          </m:num>
                          <m:den>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3</m:t>
                                </m:r>
                              </m:sub>
                            </m:sSub>
                          </m:den>
                        </m:f>
                      </m:e>
                    </m:d>
                    <m:r>
                      <a:rPr lang="ro-RO" sz="1800" i="1">
                        <a:latin typeface="Cambria Math" panose="02040503050406030204" pitchFamily="18" charset="0"/>
                      </a:rPr>
                      <m:t>∙</m:t>
                    </m:r>
                    <m:d>
                      <m:dPr>
                        <m:ctrlPr>
                          <a:rPr lang="ro-RO" sz="1800" i="1">
                            <a:latin typeface="Cambria Math" panose="02040503050406030204" pitchFamily="18" charset="0"/>
                          </a:rPr>
                        </m:ctrlPr>
                      </m:dPr>
                      <m:e>
                        <m:r>
                          <a:rPr lang="ro-RO" sz="1800" i="1">
                            <a:latin typeface="Cambria Math" panose="02040503050406030204" pitchFamily="18" charset="0"/>
                          </a:rPr>
                          <m:t>−</m:t>
                        </m:r>
                        <m:f>
                          <m:fPr>
                            <m:ctrlPr>
                              <a:rPr lang="ro-RO" sz="1800" i="1">
                                <a:latin typeface="Cambria Math" panose="02040503050406030204" pitchFamily="18" charset="0"/>
                              </a:rPr>
                            </m:ctrlPr>
                          </m:fPr>
                          <m:num>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5</m:t>
                                </m:r>
                              </m:sub>
                            </m:sSub>
                          </m:num>
                          <m:den>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4</m:t>
                                </m:r>
                              </m:sub>
                            </m:sSub>
                          </m:den>
                        </m:f>
                      </m:e>
                    </m:d>
                    <m:r>
                      <a:rPr lang="ro-RO" sz="1800" i="1">
                        <a:latin typeface="Cambria Math" panose="02040503050406030204" pitchFamily="18" charset="0"/>
                      </a:rPr>
                      <m:t>=</m:t>
                    </m:r>
                    <m:f>
                      <m:fPr>
                        <m:ctrlPr>
                          <a:rPr lang="ro-RO" sz="1800" i="1">
                            <a:latin typeface="Cambria Math" panose="02040503050406030204" pitchFamily="18" charset="0"/>
                          </a:rPr>
                        </m:ctrlPr>
                      </m:fPr>
                      <m:num>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2</m:t>
                            </m:r>
                          </m:sub>
                        </m:sSub>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5</m:t>
                            </m:r>
                          </m:sub>
                        </m:sSub>
                      </m:num>
                      <m:den>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1</m:t>
                            </m:r>
                          </m:sub>
                        </m:sSub>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3</m:t>
                            </m:r>
                          </m:sub>
                        </m:sSub>
                      </m:den>
                    </m:f>
                  </m:oMath>
                </a14:m>
                <a:r>
                  <a:rPr lang="ro-RO" sz="1800" dirty="0"/>
                  <a:t>	</a:t>
                </a:r>
              </a:p>
              <a:p>
                <a:pPr marL="0" indent="0">
                  <a:buNone/>
                </a:pPr>
                <a:r>
                  <a:rPr lang="ro-RO" sz="1800" dirty="0"/>
                  <a:t>Turația roților:</a:t>
                </a:r>
              </a:p>
              <a:p>
                <a:pPr marL="0" indent="0">
                  <a:buNone/>
                </a:pPr>
                <a14:m>
                  <m:oMathPara xmlns:m="http://schemas.openxmlformats.org/officeDocument/2006/math">
                    <m:oMathParaPr>
                      <m:jc m:val="centerGroup"/>
                    </m:oMathParaPr>
                    <m:oMath xmlns:m="http://schemas.openxmlformats.org/officeDocument/2006/math">
                      <m:sSub>
                        <m:sSubPr>
                          <m:ctrlPr>
                            <a:rPr lang="ro-RO" sz="1800" i="1">
                              <a:latin typeface="Cambria Math" panose="02040503050406030204" pitchFamily="18" charset="0"/>
                            </a:rPr>
                          </m:ctrlPr>
                        </m:sSubPr>
                        <m:e>
                          <m:r>
                            <a:rPr lang="ro-RO" sz="1800" i="1">
                              <a:latin typeface="Cambria Math" panose="02040503050406030204" pitchFamily="18" charset="0"/>
                            </a:rPr>
                            <m:t>𝑛</m:t>
                          </m:r>
                        </m:e>
                        <m:sub>
                          <m:r>
                            <a:rPr lang="ro-RO" sz="1800" i="1">
                              <a:latin typeface="Cambria Math" panose="02040503050406030204" pitchFamily="18" charset="0"/>
                            </a:rPr>
                            <m:t>𝑟</m:t>
                          </m:r>
                        </m:sub>
                      </m:sSub>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𝑛</m:t>
                          </m:r>
                        </m:e>
                        <m:sub>
                          <m:r>
                            <a:rPr lang="ro-RO" sz="1800" i="1">
                              <a:latin typeface="Cambria Math" panose="02040503050406030204" pitchFamily="18" charset="0"/>
                            </a:rPr>
                            <m:t>𝑚</m:t>
                          </m:r>
                        </m:sub>
                      </m:sSub>
                      <m:r>
                        <a:rPr lang="ro-RO" sz="1800" i="1">
                          <a:latin typeface="Cambria Math" panose="02040503050406030204" pitchFamily="18" charset="0"/>
                        </a:rPr>
                        <m:t>∙</m:t>
                      </m:r>
                      <m:f>
                        <m:fPr>
                          <m:ctrlPr>
                            <a:rPr lang="ro-RO" sz="1800" i="1">
                              <a:latin typeface="Cambria Math" panose="02040503050406030204" pitchFamily="18" charset="0"/>
                            </a:rPr>
                          </m:ctrlPr>
                        </m:fPr>
                        <m:num>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1</m:t>
                              </m:r>
                            </m:sub>
                          </m:sSub>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3</m:t>
                              </m:r>
                            </m:sub>
                          </m:sSub>
                        </m:num>
                        <m:den>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2</m:t>
                              </m:r>
                            </m:sub>
                          </m:sSub>
                          <m:r>
                            <a:rPr lang="ro-RO" sz="1800" i="1">
                              <a:latin typeface="Cambria Math" panose="02040503050406030204" pitchFamily="18" charset="0"/>
                            </a:rPr>
                            <m:t>∙</m:t>
                          </m:r>
                          <m:sSub>
                            <m:sSubPr>
                              <m:ctrlPr>
                                <a:rPr lang="ro-RO" sz="1800" i="1">
                                  <a:latin typeface="Cambria Math" panose="02040503050406030204" pitchFamily="18" charset="0"/>
                                </a:rPr>
                              </m:ctrlPr>
                            </m:sSubPr>
                            <m:e>
                              <m:r>
                                <a:rPr lang="ro-RO" sz="1800" i="1">
                                  <a:latin typeface="Cambria Math" panose="02040503050406030204" pitchFamily="18" charset="0"/>
                                </a:rPr>
                                <m:t>𝑧</m:t>
                              </m:r>
                            </m:e>
                            <m:sub>
                              <m:r>
                                <a:rPr lang="ro-RO" sz="1800" i="1">
                                  <a:latin typeface="Cambria Math" panose="02040503050406030204" pitchFamily="18" charset="0"/>
                                </a:rPr>
                                <m:t>5</m:t>
                              </m:r>
                            </m:sub>
                          </m:sSub>
                        </m:den>
                      </m:f>
                      <m:r>
                        <m:rPr>
                          <m:nor/>
                        </m:rPr>
                        <a:rPr lang="ro-RO" sz="1800"/>
                        <m:t>		</m:t>
                      </m:r>
                    </m:oMath>
                  </m:oMathPara>
                </a14:m>
                <a:endParaRPr lang="en-US" sz="1800" dirty="0"/>
              </a:p>
            </p:txBody>
          </p:sp>
        </mc:Choice>
        <mc:Fallback xmlns="">
          <p:sp>
            <p:nvSpPr>
              <p:cNvPr id="9" name="Content Placeholder 8">
                <a:extLst>
                  <a:ext uri="{FF2B5EF4-FFF2-40B4-BE49-F238E27FC236}">
                    <a16:creationId xmlns:a16="http://schemas.microsoft.com/office/drawing/2014/main" id="{AF8341FB-552E-1379-3E06-733FB3501002}"/>
                  </a:ext>
                </a:extLst>
              </p:cNvPr>
              <p:cNvSpPr>
                <a:spLocks noGrp="1" noRot="1" noChangeAspect="1" noMove="1" noResize="1" noEditPoints="1" noAdjustHandles="1" noChangeArrowheads="1" noChangeShapeType="1" noTextEdit="1"/>
              </p:cNvSpPr>
              <p:nvPr>
                <p:ph idx="1"/>
              </p:nvPr>
            </p:nvSpPr>
            <p:spPr>
              <a:xfrm>
                <a:off x="6253810" y="4031949"/>
                <a:ext cx="5157529" cy="2182584"/>
              </a:xfrm>
              <a:blipFill>
                <a:blip r:embed="rId5"/>
                <a:stretch>
                  <a:fillRect l="-1064" t="-2235"/>
                </a:stretch>
              </a:blipFill>
            </p:spPr>
            <p:txBody>
              <a:bodyPr/>
              <a:lstStyle/>
              <a:p>
                <a:r>
                  <a:rPr lang="ro-RO">
                    <a:noFill/>
                  </a:rPr>
                  <a:t> </a:t>
                </a:r>
              </a:p>
            </p:txBody>
          </p:sp>
        </mc:Fallback>
      </mc:AlternateContent>
      <p:sp>
        <p:nvSpPr>
          <p:cNvPr id="16" name="Freeform: Shape 15">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3" name="Dreptunghi: colțuri rotunjite 2">
            <a:extLst>
              <a:ext uri="{FF2B5EF4-FFF2-40B4-BE49-F238E27FC236}">
                <a16:creationId xmlns:a16="http://schemas.microsoft.com/office/drawing/2014/main" id="{5D085900-D3E5-5227-372B-510EA8BDD68E}"/>
              </a:ext>
            </a:extLst>
          </p:cNvPr>
          <p:cNvSpPr/>
          <p:nvPr/>
        </p:nvSpPr>
        <p:spPr>
          <a:xfrm>
            <a:off x="434936" y="2977771"/>
            <a:ext cx="4282525" cy="6103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Fig. 11 Sistemul de transmisie cu angrenaj conic și angrenaj cilindric</a:t>
            </a:r>
          </a:p>
        </p:txBody>
      </p:sp>
      <p:sp>
        <p:nvSpPr>
          <p:cNvPr id="6" name="Dreptunghi: colțuri rotunjite 5">
            <a:extLst>
              <a:ext uri="{FF2B5EF4-FFF2-40B4-BE49-F238E27FC236}">
                <a16:creationId xmlns:a16="http://schemas.microsoft.com/office/drawing/2014/main" id="{DD800C4A-A11E-D1FB-EDA7-E7A04144896C}"/>
              </a:ext>
            </a:extLst>
          </p:cNvPr>
          <p:cNvSpPr/>
          <p:nvPr/>
        </p:nvSpPr>
        <p:spPr>
          <a:xfrm>
            <a:off x="6691311" y="2883139"/>
            <a:ext cx="4282525" cy="6103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ro-RO" dirty="0"/>
              <a:t>Fig. 12 Schema de principiu</a:t>
            </a:r>
          </a:p>
        </p:txBody>
      </p:sp>
    </p:spTree>
    <p:extLst>
      <p:ext uri="{BB962C8B-B14F-4D97-AF65-F5344CB8AC3E}">
        <p14:creationId xmlns:p14="http://schemas.microsoft.com/office/powerpoint/2010/main" val="283397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u 1">
            <a:extLst>
              <a:ext uri="{FF2B5EF4-FFF2-40B4-BE49-F238E27FC236}">
                <a16:creationId xmlns:a16="http://schemas.microsoft.com/office/drawing/2014/main" id="{6FC7C408-F6F1-325E-F68E-4436B4B23EBC}"/>
              </a:ext>
            </a:extLst>
          </p:cNvPr>
          <p:cNvSpPr>
            <a:spLocks noGrp="1"/>
          </p:cNvSpPr>
          <p:nvPr>
            <p:ph type="title"/>
          </p:nvPr>
        </p:nvSpPr>
        <p:spPr>
          <a:xfrm>
            <a:off x="7225268" y="265922"/>
            <a:ext cx="3656419" cy="1105678"/>
          </a:xfrm>
        </p:spPr>
        <p:txBody>
          <a:bodyPr vert="horz" lIns="91440" tIns="45720" rIns="91440" bIns="45720" rtlCol="0" anchor="t">
            <a:normAutofit/>
          </a:bodyPr>
          <a:lstStyle/>
          <a:p>
            <a:pPr algn="ctr"/>
            <a:r>
              <a:rPr lang="en-US" sz="2400" b="1" dirty="0" err="1">
                <a:effectLst/>
              </a:rPr>
              <a:t>Modelarea</a:t>
            </a:r>
            <a:r>
              <a:rPr lang="en-US" sz="2400" b="1" dirty="0">
                <a:effectLst/>
              </a:rPr>
              <a:t> </a:t>
            </a:r>
            <a:r>
              <a:rPr lang="en-US" sz="2400" b="1" dirty="0" err="1">
                <a:effectLst/>
              </a:rPr>
              <a:t>matematică</a:t>
            </a:r>
            <a:r>
              <a:rPr lang="en-US" sz="2400" b="1" dirty="0">
                <a:effectLst/>
              </a:rPr>
              <a:t> a </a:t>
            </a:r>
            <a:r>
              <a:rPr lang="en-US" sz="2400" b="1" dirty="0" err="1">
                <a:effectLst/>
              </a:rPr>
              <a:t>robotului</a:t>
            </a:r>
            <a:r>
              <a:rPr lang="en-US" sz="2400" b="1" dirty="0">
                <a:effectLst/>
              </a:rPr>
              <a:t> </a:t>
            </a:r>
            <a:r>
              <a:rPr lang="en-US" sz="2400" b="1" dirty="0" err="1">
                <a:effectLst/>
              </a:rPr>
              <a:t>în</a:t>
            </a:r>
            <a:r>
              <a:rPr lang="en-US" sz="2400" b="1" dirty="0">
                <a:effectLst/>
              </a:rPr>
              <a:t> </a:t>
            </a:r>
            <a:r>
              <a:rPr lang="en-US" sz="2400" b="1" dirty="0" err="1">
                <a:effectLst/>
              </a:rPr>
              <a:t>secțiunea</a:t>
            </a:r>
            <a:r>
              <a:rPr lang="en-US" sz="2400" b="1" dirty="0">
                <a:effectLst/>
              </a:rPr>
              <a:t> de cot</a:t>
            </a:r>
            <a:endParaRPr lang="en-US" sz="2400" dirty="0"/>
          </a:p>
        </p:txBody>
      </p:sp>
      <p:sp>
        <p:nvSpPr>
          <p:cNvPr id="14" name="Rectangle 13">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Substituent conținut 6">
            <a:extLst>
              <a:ext uri="{FF2B5EF4-FFF2-40B4-BE49-F238E27FC236}">
                <a16:creationId xmlns:a16="http://schemas.microsoft.com/office/drawing/2014/main" id="{FCF9215B-0E4C-C1FB-A53A-FB91AFB24679}"/>
              </a:ext>
            </a:extLst>
          </p:cNvPr>
          <p:cNvPicPr>
            <a:picLocks noGrp="1" noChangeAspect="1"/>
          </p:cNvPicPr>
          <p:nvPr>
            <p:ph sz="quarter" idx="4"/>
          </p:nvPr>
        </p:nvPicPr>
        <p:blipFill>
          <a:blip r:embed="rId3"/>
          <a:stretch>
            <a:fillRect/>
          </a:stretch>
        </p:blipFill>
        <p:spPr>
          <a:xfrm>
            <a:off x="1437715" y="93719"/>
            <a:ext cx="4288043" cy="4119466"/>
          </a:xfrm>
          <a:prstGeom prst="rect">
            <a:avLst/>
          </a:prstGeom>
        </p:spPr>
      </p:pic>
      <p:sp>
        <p:nvSpPr>
          <p:cNvPr id="5" name="Substituent text 4">
            <a:extLst>
              <a:ext uri="{FF2B5EF4-FFF2-40B4-BE49-F238E27FC236}">
                <a16:creationId xmlns:a16="http://schemas.microsoft.com/office/drawing/2014/main" id="{3EB53931-3054-CE25-9A8A-5A5BD7267819}"/>
              </a:ext>
            </a:extLst>
          </p:cNvPr>
          <p:cNvSpPr>
            <a:spLocks noGrp="1"/>
          </p:cNvSpPr>
          <p:nvPr>
            <p:ph type="body" sz="quarter" idx="3"/>
          </p:nvPr>
        </p:nvSpPr>
        <p:spPr>
          <a:xfrm>
            <a:off x="1437714" y="4421530"/>
            <a:ext cx="4288043" cy="2580520"/>
          </a:xfrm>
        </p:spPr>
        <p:txBody>
          <a:bodyPr vert="horz" lIns="91440" tIns="45720" rIns="91440" bIns="45720" rtlCol="0">
            <a:normAutofit/>
          </a:bodyPr>
          <a:lstStyle/>
          <a:p>
            <a:pPr indent="449580" algn="just">
              <a:lnSpc>
                <a:spcPct val="150000"/>
              </a:lnSpc>
              <a:spcAft>
                <a:spcPts val="800"/>
              </a:spcAft>
            </a:pPr>
            <a:r>
              <a:rPr lang="ro-RO" sz="1400" kern="100" dirty="0">
                <a:solidFill>
                  <a:schemeClr val="tx1"/>
                </a:solidFill>
                <a:effectLst/>
                <a:ea typeface="Calibri" panose="020F0502020204030204" pitchFamily="34" charset="0"/>
                <a:cs typeface="Times New Roman" panose="02020603050405020304" pitchFamily="18" charset="0"/>
              </a:rPr>
              <a:t>unde:</a:t>
            </a:r>
          </a:p>
          <a:p>
            <a:pPr indent="449580" algn="just">
              <a:lnSpc>
                <a:spcPct val="150000"/>
              </a:lnSpc>
              <a:spcAft>
                <a:spcPts val="800"/>
              </a:spcAft>
            </a:pPr>
            <a:r>
              <a:rPr lang="ro-RO" sz="1400" kern="100" dirty="0" err="1">
                <a:solidFill>
                  <a:schemeClr val="tx1"/>
                </a:solidFill>
                <a:effectLst/>
                <a:ea typeface="Calibri" panose="020F0502020204030204" pitchFamily="34" charset="0"/>
                <a:cs typeface="Times New Roman" panose="02020603050405020304" pitchFamily="18" charset="0"/>
              </a:rPr>
              <a:t>R</a:t>
            </a:r>
            <a:r>
              <a:rPr lang="ro-RO" sz="1400" kern="100" baseline="-25000" dirty="0" err="1">
                <a:solidFill>
                  <a:schemeClr val="tx1"/>
                </a:solidFill>
                <a:effectLst/>
                <a:ea typeface="Calibri" panose="020F0502020204030204" pitchFamily="34" charset="0"/>
                <a:cs typeface="Times New Roman" panose="02020603050405020304" pitchFamily="18" charset="0"/>
              </a:rPr>
              <a:t>c</a:t>
            </a:r>
            <a:r>
              <a:rPr lang="ro-RO" sz="1400" kern="100" dirty="0">
                <a:solidFill>
                  <a:schemeClr val="tx1"/>
                </a:solidFill>
                <a:effectLst/>
                <a:ea typeface="Calibri" panose="020F0502020204030204" pitchFamily="34" charset="0"/>
                <a:cs typeface="Times New Roman" panose="02020603050405020304" pitchFamily="18" charset="0"/>
              </a:rPr>
              <a:t>-raza de curbură a țevii,</a:t>
            </a:r>
          </a:p>
          <a:p>
            <a:pPr indent="449580" algn="just">
              <a:lnSpc>
                <a:spcPct val="150000"/>
              </a:lnSpc>
              <a:spcAft>
                <a:spcPts val="800"/>
              </a:spcAft>
            </a:pPr>
            <a:r>
              <a:rPr lang="ro-RO" sz="1400" kern="100" dirty="0">
                <a:solidFill>
                  <a:schemeClr val="tx1"/>
                </a:solidFill>
                <a:effectLst/>
                <a:ea typeface="Calibri" panose="020F0502020204030204" pitchFamily="34" charset="0"/>
                <a:cs typeface="Times New Roman" panose="02020603050405020304" pitchFamily="18" charset="0"/>
              </a:rPr>
              <a:t>D</a:t>
            </a:r>
            <a:r>
              <a:rPr lang="ro-RO" sz="1400" kern="100" baseline="-25000" dirty="0">
                <a:solidFill>
                  <a:schemeClr val="tx1"/>
                </a:solidFill>
                <a:effectLst/>
                <a:ea typeface="Calibri" panose="020F0502020204030204" pitchFamily="34" charset="0"/>
                <a:cs typeface="Times New Roman" panose="02020603050405020304" pitchFamily="18" charset="0"/>
              </a:rPr>
              <a:t>i</a:t>
            </a:r>
            <a:r>
              <a:rPr lang="ro-RO" sz="1400" kern="100" dirty="0">
                <a:solidFill>
                  <a:schemeClr val="tx1"/>
                </a:solidFill>
                <a:effectLst/>
                <a:ea typeface="Calibri" panose="020F0502020204030204" pitchFamily="34" charset="0"/>
                <a:cs typeface="Times New Roman" panose="02020603050405020304" pitchFamily="18" charset="0"/>
              </a:rPr>
              <a:t>-diametrul interior al țevii,</a:t>
            </a:r>
          </a:p>
          <a:p>
            <a:pPr indent="449580" algn="just">
              <a:lnSpc>
                <a:spcPct val="150000"/>
              </a:lnSpc>
              <a:spcAft>
                <a:spcPts val="800"/>
              </a:spcAft>
            </a:pPr>
            <a:r>
              <a:rPr lang="ro-RO" sz="1400" kern="100" dirty="0">
                <a:solidFill>
                  <a:schemeClr val="tx1"/>
                </a:solidFill>
                <a:effectLst/>
                <a:ea typeface="Calibri" panose="020F0502020204030204" pitchFamily="34" charset="0"/>
                <a:cs typeface="Times New Roman" panose="02020603050405020304" pitchFamily="18" charset="0"/>
              </a:rPr>
              <a:t>L-lungimea robotului,</a:t>
            </a:r>
          </a:p>
          <a:p>
            <a:pPr indent="449580" algn="just">
              <a:lnSpc>
                <a:spcPct val="150000"/>
              </a:lnSpc>
              <a:spcAft>
                <a:spcPts val="800"/>
              </a:spcAft>
            </a:pPr>
            <a:r>
              <a:rPr lang="ro-RO" sz="1400" kern="100" dirty="0">
                <a:solidFill>
                  <a:schemeClr val="tx1"/>
                </a:solidFill>
                <a:effectLst/>
                <a:ea typeface="Calibri" panose="020F0502020204030204" pitchFamily="34" charset="0"/>
                <a:cs typeface="Times New Roman" panose="02020603050405020304" pitchFamily="18" charset="0"/>
              </a:rPr>
              <a:t>w-lățimea robotului</a:t>
            </a:r>
            <a:r>
              <a:rPr lang="ro-RO" sz="1100" kern="100" dirty="0">
                <a:solidFill>
                  <a:schemeClr val="tx1"/>
                </a:solidFill>
                <a:effectLst/>
                <a:ea typeface="Calibri" panose="020F0502020204030204" pitchFamily="34" charset="0"/>
                <a:cs typeface="Times New Roman" panose="02020603050405020304" pitchFamily="18" charset="0"/>
              </a:rPr>
              <a:t>.</a:t>
            </a:r>
          </a:p>
          <a:p>
            <a:pPr marL="384048" indent="-384048">
              <a:lnSpc>
                <a:spcPct val="94000"/>
              </a:lnSpc>
              <a:spcAft>
                <a:spcPts val="200"/>
              </a:spcAft>
            </a:pPr>
            <a:endParaRPr lang="en-US" dirty="0"/>
          </a:p>
        </p:txBody>
      </p:sp>
      <mc:AlternateContent xmlns:mc="http://schemas.openxmlformats.org/markup-compatibility/2006" xmlns:a14="http://schemas.microsoft.com/office/drawing/2010/main">
        <mc:Choice Requires="a14">
          <p:sp>
            <p:nvSpPr>
              <p:cNvPr id="9" name="CasetăText 8">
                <a:extLst>
                  <a:ext uri="{FF2B5EF4-FFF2-40B4-BE49-F238E27FC236}">
                    <a16:creationId xmlns:a16="http://schemas.microsoft.com/office/drawing/2014/main" id="{C26A667C-B4F9-03BA-23DB-D7EAD5392EF2}"/>
                  </a:ext>
                </a:extLst>
              </p:cNvPr>
              <p:cNvSpPr txBox="1"/>
              <p:nvPr/>
            </p:nvSpPr>
            <p:spPr>
              <a:xfrm>
                <a:off x="6096000" y="1476427"/>
                <a:ext cx="5914957" cy="4848763"/>
              </a:xfrm>
              <a:prstGeom prst="rect">
                <a:avLst/>
              </a:prstGeom>
              <a:noFill/>
            </p:spPr>
            <p:txBody>
              <a:bodyPr wrap="square">
                <a:spAutoFit/>
              </a:bodyPr>
              <a:lstStyle/>
              <a:p>
                <a:pPr indent="449580" algn="just">
                  <a:lnSpc>
                    <a:spcPct val="150000"/>
                  </a:lnSpc>
                  <a:spcAft>
                    <a:spcPts val="800"/>
                  </a:spcAft>
                </a:pPr>
                <a:r>
                  <a:rPr lang="ro-RO"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Pentru simplificarea calculului, se scriu următoarele ecuații:</a:t>
                </a:r>
                <a:endParaRPr lang="ro-RO" sz="1600" kern="100" dirty="0">
                  <a:latin typeface="Calibri" panose="020F0502020204030204" pitchFamily="34" charset="0"/>
                  <a:ea typeface="Calibri" panose="020F0502020204030204" pitchFamily="34" charset="0"/>
                  <a:cs typeface="Times New Roman" panose="02020603050405020304" pitchFamily="18" charset="0"/>
                </a:endParaRPr>
              </a:p>
              <a:p>
                <a:pPr indent="449580" algn="just">
                  <a:lnSpc>
                    <a:spcPct val="150000"/>
                  </a:lnSpc>
                  <a:spcAft>
                    <a:spcPts val="800"/>
                  </a:spcAft>
                </a:pPr>
                <a:r>
                  <a:rPr lang="ro-RO"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𝐴</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𝑐</m:t>
                        </m:r>
                      </m:sub>
                    </m:sSub>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𝐷</m:t>
                            </m:r>
                          </m:e>
                          <m:sub>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num>
                      <m:den>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den>
                    </m:f>
                  </m:oMath>
                </a14:m>
                <a:r>
                  <a:rPr lang="ro-RO"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(5.1)</a:t>
                </a:r>
                <a:endParaRPr lang="ro-RO" sz="1600" kern="100" dirty="0">
                  <a:latin typeface="Calibri" panose="020F0502020204030204" pitchFamily="34" charset="0"/>
                  <a:ea typeface="Calibri" panose="020F0502020204030204" pitchFamily="34" charset="0"/>
                  <a:cs typeface="Times New Roman" panose="02020603050405020304" pitchFamily="18" charset="0"/>
                </a:endParaRPr>
              </a:p>
              <a:p>
                <a:pPr indent="449580" algn="just">
                  <a:lnSpc>
                    <a:spcPct val="150000"/>
                  </a:lnSpc>
                  <a:spcAft>
                    <a:spcPts val="800"/>
                  </a:spcAft>
                </a:pPr>
                <a:r>
                  <a:rPr lang="ro-RO"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𝐵</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𝑐</m:t>
                        </m:r>
                      </m:sub>
                    </m:sSub>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𝐷</m:t>
                            </m:r>
                          </m:e>
                          <m:sub>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num>
                      <m:den>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den>
                    </m:f>
                  </m:oMath>
                </a14:m>
                <a:r>
                  <a:rPr lang="ro-RO"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(5.2)</a:t>
                </a:r>
                <a:endParaRPr lang="ro-RO"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indent="449580" algn="just">
                  <a:lnSpc>
                    <a:spcPct val="150000"/>
                  </a:lnSpc>
                  <a:spcAft>
                    <a:spcPts val="800"/>
                  </a:spcAft>
                </a:pPr>
                <a:r>
                  <a:rPr lang="ro-RO"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Lungimea robotului are următoarea formulă:</a:t>
                </a:r>
                <a:endParaRPr lang="ro-RO" sz="1600" kern="100" dirty="0">
                  <a:latin typeface="Calibri" panose="020F0502020204030204" pitchFamily="34" charset="0"/>
                  <a:ea typeface="Calibri" panose="020F0502020204030204" pitchFamily="34" charset="0"/>
                  <a:cs typeface="Times New Roman" panose="02020603050405020304" pitchFamily="18" charset="0"/>
                </a:endParaRPr>
              </a:p>
              <a:p>
                <a:pPr indent="449580" algn="just">
                  <a:lnSpc>
                    <a:spcPct val="150000"/>
                  </a:lnSpc>
                  <a:spcAft>
                    <a:spcPts val="800"/>
                  </a:spcAft>
                </a:pPr>
                <a:r>
                  <a:rPr lang="ro-RO"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𝐿</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rad>
                      <m:radPr>
                        <m:degHide m:val="on"/>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𝐴</m:t>
                            </m:r>
                          </m:e>
                          <m:sup>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𝐵</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𝑤</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e>
                    </m:rad>
                  </m:oMath>
                </a14:m>
                <a:r>
                  <a:rPr lang="ro-RO"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(5.3)</a:t>
                </a:r>
                <a:endParaRPr lang="ro-RO"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indent="449580" algn="just">
                  <a:lnSpc>
                    <a:spcPct val="150000"/>
                  </a:lnSpc>
                  <a:spcAft>
                    <a:spcPts val="800"/>
                  </a:spcAft>
                </a:pPr>
                <a:r>
                  <a:rPr lang="ro-RO"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unde:  </a:t>
                </a:r>
                <a14:m>
                  <m:oMath xmlns:m="http://schemas.openxmlformats.org/officeDocument/2006/math">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𝐴</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ro-RO" sz="1600"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sin</m:t>
                        </m:r>
                      </m:fName>
                      <m:e>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45°−</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𝐵</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&lt;</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𝑤</m:t>
                        </m:r>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&lt;</m:t>
                        </m:r>
                        <m:sSub>
                          <m:sSubPr>
                            <m:ctrlP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𝐷</m:t>
                            </m:r>
                          </m:e>
                          <m:sub>
                            <m:r>
                              <a:rPr lang="ro-RO" sz="16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func>
                  </m:oMath>
                </a14:m>
                <a:endParaRPr lang="ro-RO" sz="1600" kern="100" dirty="0">
                  <a:latin typeface="Calibri" panose="020F0502020204030204" pitchFamily="34" charset="0"/>
                  <a:ea typeface="Calibri" panose="020F0502020204030204" pitchFamily="34" charset="0"/>
                  <a:cs typeface="Times New Roman" panose="02020603050405020304" pitchFamily="18" charset="0"/>
                </a:endParaRPr>
              </a:p>
              <a:p>
                <a:pPr indent="449580" algn="just">
                  <a:lnSpc>
                    <a:spcPct val="150000"/>
                  </a:lnSpc>
                  <a:spcAft>
                    <a:spcPts val="800"/>
                  </a:spcAft>
                </a:pPr>
                <a:r>
                  <a:rPr lang="ro-RO"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Din relația (5.1) raza de curbură a curbei se calculează cu relația:</a:t>
                </a:r>
                <a:endParaRPr lang="ro-RO" sz="1600" kern="100" dirty="0">
                  <a:latin typeface="Calibri" panose="020F0502020204030204" pitchFamily="34" charset="0"/>
                  <a:ea typeface="Calibri" panose="020F0502020204030204" pitchFamily="34" charset="0"/>
                  <a:cs typeface="Times New Roman" panose="02020603050405020304" pitchFamily="18" charset="0"/>
                </a:endParaRPr>
              </a:p>
              <a:p>
                <a:pPr indent="449580" algn="just">
                  <a:lnSpc>
                    <a:spcPct val="150000"/>
                  </a:lnSpc>
                  <a:spcAft>
                    <a:spcPts val="800"/>
                  </a:spcAft>
                </a:pPr>
                <a:r>
                  <a:rPr lang="ro-RO"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𝑐</m:t>
                        </m:r>
                      </m:sub>
                    </m:sSub>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𝐿</m:t>
                            </m:r>
                          </m:e>
                          <m:sup>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bSup>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+4∙</m:t>
                        </m:r>
                        <m:d>
                          <m:dPr>
                            <m:ctrlP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num>
                              <m:den>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𝑤</m:t>
                            </m:r>
                          </m:e>
                        </m:d>
                      </m:num>
                      <m:den>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8∙</m:t>
                        </m:r>
                        <m:d>
                          <m:dPr>
                            <m:ctrlP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o-RO" sz="1600" i="1" kern="1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𝑤</m:t>
                            </m:r>
                          </m:e>
                        </m:d>
                      </m:den>
                    </m:f>
                  </m:oMath>
                </a14:m>
                <a:r>
                  <a:rPr lang="ro-RO" sz="16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(5.4)</a:t>
                </a:r>
                <a:endParaRPr lang="ro-RO"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CasetăText 8">
                <a:extLst>
                  <a:ext uri="{FF2B5EF4-FFF2-40B4-BE49-F238E27FC236}">
                    <a16:creationId xmlns:a16="http://schemas.microsoft.com/office/drawing/2014/main" id="{C26A667C-B4F9-03BA-23DB-D7EAD5392EF2}"/>
                  </a:ext>
                </a:extLst>
              </p:cNvPr>
              <p:cNvSpPr txBox="1">
                <a:spLocks noRot="1" noChangeAspect="1" noMove="1" noResize="1" noEditPoints="1" noAdjustHandles="1" noChangeArrowheads="1" noChangeShapeType="1" noTextEdit="1"/>
              </p:cNvSpPr>
              <p:nvPr/>
            </p:nvSpPr>
            <p:spPr>
              <a:xfrm>
                <a:off x="6096000" y="1476427"/>
                <a:ext cx="5914957" cy="4848763"/>
              </a:xfrm>
              <a:prstGeom prst="rect">
                <a:avLst/>
              </a:prstGeom>
              <a:blipFill>
                <a:blip r:embed="rId4"/>
                <a:stretch>
                  <a:fillRect l="-515" r="-515"/>
                </a:stretch>
              </a:blipFill>
            </p:spPr>
            <p:txBody>
              <a:bodyPr/>
              <a:lstStyle/>
              <a:p>
                <a:r>
                  <a:rPr lang="ro-RO">
                    <a:noFill/>
                  </a:rPr>
                  <a:t> </a:t>
                </a:r>
              </a:p>
            </p:txBody>
          </p:sp>
        </mc:Fallback>
      </mc:AlternateContent>
    </p:spTree>
    <p:extLst>
      <p:ext uri="{BB962C8B-B14F-4D97-AF65-F5344CB8AC3E}">
        <p14:creationId xmlns:p14="http://schemas.microsoft.com/office/powerpoint/2010/main" val="409168555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runchiere">
  <a:themeElements>
    <a:clrScheme name="Trunchier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Trunchier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unchier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TM10001105[[fn=Trunchiere]]</Template>
  <TotalTime>841</TotalTime>
  <Words>2035</Words>
  <Application>Microsoft Office PowerPoint</Application>
  <PresentationFormat>Ecran lat</PresentationFormat>
  <Paragraphs>150</Paragraphs>
  <Slides>18</Slides>
  <Notes>16</Notes>
  <HiddenSlides>0</HiddenSlides>
  <MMClips>2</MMClips>
  <ScaleCrop>false</ScaleCrop>
  <HeadingPairs>
    <vt:vector size="6" baseType="variant">
      <vt:variant>
        <vt:lpstr>Fonturi utilizate</vt:lpstr>
      </vt:variant>
      <vt:variant>
        <vt:i4>5</vt:i4>
      </vt:variant>
      <vt:variant>
        <vt:lpstr>Temă</vt:lpstr>
      </vt:variant>
      <vt:variant>
        <vt:i4>1</vt:i4>
      </vt:variant>
      <vt:variant>
        <vt:lpstr>Titluri diapozitive</vt:lpstr>
      </vt:variant>
      <vt:variant>
        <vt:i4>18</vt:i4>
      </vt:variant>
    </vt:vector>
  </HeadingPairs>
  <TitlesOfParts>
    <vt:vector size="24" baseType="lpstr">
      <vt:lpstr>Calibri</vt:lpstr>
      <vt:lpstr>Cambria Math</vt:lpstr>
      <vt:lpstr>Franklin Gothic Book</vt:lpstr>
      <vt:lpstr>Times New Roman</vt:lpstr>
      <vt:lpstr>Wingdings</vt:lpstr>
      <vt:lpstr>Trunchiere</vt:lpstr>
      <vt:lpstr>Lucrare de diplomă</vt:lpstr>
      <vt:lpstr>Cuprins:</vt:lpstr>
      <vt:lpstr>Clasificarea roboților pentru inspecția interioară a țevilor</vt:lpstr>
      <vt:lpstr>Prezentare PowerPoint</vt:lpstr>
      <vt:lpstr>Proiectarea variantelor constructive</vt:lpstr>
      <vt:lpstr>Proiectarea variantelor constructive</vt:lpstr>
      <vt:lpstr>Proiectarea sistemelor de transmisie</vt:lpstr>
      <vt:lpstr>Proiectarea sistemelor de transmisie</vt:lpstr>
      <vt:lpstr>Modelarea matematică a robotului în secțiunea de cot</vt:lpstr>
      <vt:lpstr>Realizarea componentei electrice</vt:lpstr>
      <vt:lpstr>Prezentare PowerPoint</vt:lpstr>
      <vt:lpstr>Realizarea practică a robotului pentru inspecția interioară a țevilor</vt:lpstr>
      <vt:lpstr>Testarea robotului în interiorul țevilor</vt:lpstr>
      <vt:lpstr>Prezentare PowerPoint</vt:lpstr>
      <vt:lpstr>Prezentare PowerPoint</vt:lpstr>
      <vt:lpstr>Bibliografie selectivă</vt:lpstr>
      <vt:lpstr>Bibliografie selectivă</vt:lpstr>
      <vt:lpstr>Vă mulțumesc pentru atenție!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Lucrare de diplomă</dc:title>
  <dc:creator>Petru Florin Banatan</dc:creator>
  <cp:lastModifiedBy>Petru Florin Banatan</cp:lastModifiedBy>
  <cp:revision>55</cp:revision>
  <dcterms:created xsi:type="dcterms:W3CDTF">2023-07-10T17:05:53Z</dcterms:created>
  <dcterms:modified xsi:type="dcterms:W3CDTF">2023-07-12T13:46:55Z</dcterms:modified>
</cp:coreProperties>
</file>